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8" r:id="rId3"/>
    <p:sldId id="319" r:id="rId4"/>
    <p:sldId id="282" r:id="rId5"/>
    <p:sldId id="302" r:id="rId6"/>
    <p:sldId id="283" r:id="rId7"/>
    <p:sldId id="293" r:id="rId8"/>
    <p:sldId id="271" r:id="rId9"/>
    <p:sldId id="259" r:id="rId10"/>
    <p:sldId id="289" r:id="rId11"/>
    <p:sldId id="272" r:id="rId12"/>
    <p:sldId id="273" r:id="rId13"/>
    <p:sldId id="274" r:id="rId14"/>
    <p:sldId id="300" r:id="rId15"/>
    <p:sldId id="301" r:id="rId16"/>
    <p:sldId id="303" r:id="rId17"/>
    <p:sldId id="304" r:id="rId18"/>
    <p:sldId id="305" r:id="rId19"/>
    <p:sldId id="299" r:id="rId20"/>
    <p:sldId id="275" r:id="rId21"/>
    <p:sldId id="276" r:id="rId22"/>
    <p:sldId id="288" r:id="rId23"/>
    <p:sldId id="286" r:id="rId24"/>
    <p:sldId id="287" r:id="rId25"/>
    <p:sldId id="290" r:id="rId26"/>
    <p:sldId id="277" r:id="rId27"/>
    <p:sldId id="278" r:id="rId28"/>
    <p:sldId id="296" r:id="rId29"/>
    <p:sldId id="297" r:id="rId30"/>
    <p:sldId id="292" r:id="rId31"/>
    <p:sldId id="295" r:id="rId32"/>
    <p:sldId id="294" r:id="rId33"/>
    <p:sldId id="320" r:id="rId34"/>
    <p:sldId id="279" r:id="rId35"/>
    <p:sldId id="306" r:id="rId36"/>
    <p:sldId id="280" r:id="rId37"/>
    <p:sldId id="308" r:id="rId38"/>
    <p:sldId id="281" r:id="rId39"/>
    <p:sldId id="284" r:id="rId40"/>
    <p:sldId id="285" r:id="rId41"/>
    <p:sldId id="298" r:id="rId42"/>
    <p:sldId id="309" r:id="rId43"/>
    <p:sldId id="310" r:id="rId44"/>
    <p:sldId id="311" r:id="rId45"/>
    <p:sldId id="291" r:id="rId46"/>
    <p:sldId id="313" r:id="rId47"/>
    <p:sldId id="312" r:id="rId48"/>
    <p:sldId id="314" r:id="rId49"/>
    <p:sldId id="316" r:id="rId50"/>
    <p:sldId id="315" r:id="rId51"/>
    <p:sldId id="317" r:id="rId52"/>
    <p:sldId id="266" r:id="rId53"/>
    <p:sldId id="261" r:id="rId54"/>
    <p:sldId id="260" r:id="rId55"/>
    <p:sldId id="263" r:id="rId56"/>
    <p:sldId id="318" r:id="rId57"/>
    <p:sldId id="270" r:id="rId58"/>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1pPr>
    <a:lvl2pPr marL="0" marR="0" indent="22860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2pPr>
    <a:lvl3pPr marL="0" marR="0" indent="45720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3pPr>
    <a:lvl4pPr marL="0" marR="0" indent="68580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4pPr>
    <a:lvl5pPr marL="0" marR="0" indent="91440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5pPr>
    <a:lvl6pPr marL="0" marR="0" indent="114300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6pPr>
    <a:lvl7pPr marL="0" marR="0" indent="137160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7pPr>
    <a:lvl8pPr marL="0" marR="0" indent="160020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8pPr>
    <a:lvl9pPr marL="0" marR="0" indent="182880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61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88457" autoAdjust="0"/>
  </p:normalViewPr>
  <p:slideViewPr>
    <p:cSldViewPr snapToGrid="0" snapToObjects="1">
      <p:cViewPr varScale="1">
        <p:scale>
          <a:sx n="41" d="100"/>
          <a:sy n="41" d="100"/>
        </p:scale>
        <p:origin x="132" y="366"/>
      </p:cViewPr>
      <p:guideLst>
        <p:guide orient="horz" pos="4320"/>
        <p:guide pos="7680"/>
      </p:guideLst>
    </p:cSldViewPr>
  </p:slideViewPr>
  <p:notesTextViewPr>
    <p:cViewPr>
      <p:scale>
        <a:sx n="1" d="1"/>
        <a:sy n="1" d="1"/>
      </p:scale>
      <p:origin x="0" y="-28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a:p>
        </p:txBody>
      </p:sp>
      <p:sp>
        <p:nvSpPr>
          <p:cNvPr id="33" name="Shape 33"/>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extLst>
      <p:ext uri="{BB962C8B-B14F-4D97-AF65-F5344CB8AC3E}">
        <p14:creationId xmlns:p14="http://schemas.microsoft.com/office/powerpoint/2010/main" val="92909646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p.astro.umd.edu/SpaceWebProj/Invited%20Talks/Barge%20Based%20ELF-2010.pdf"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ipr.umd.edu/sites/default/files/documents/Papadopoulos%20.pdf" TargetMode="External"/><Relationship Id="rId5" Type="http://schemas.openxmlformats.org/officeDocument/2006/relationships/hyperlink" Target="http://spp.astro.umd.edu/SpaceWebProj/Invited%20Talks/Ionospheric%20Current%20Drive-2010.pdf" TargetMode="External"/><Relationship Id="rId4" Type="http://schemas.openxmlformats.org/officeDocument/2006/relationships/hyperlink" Target="http://www.ipr.umd.edu/sites/default/files/documents/muri2014/Papadapolous-Arecibo-2014.pdf"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p.astro.umd.edu/SpaceWebProj/Invited%20Talks/Barge%20Based%20ELF-2010.pdf"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ww.ipr.umd.edu/sites/default/files/documents/Papadopoulos%20.pdf" TargetMode="External"/><Relationship Id="rId5" Type="http://schemas.openxmlformats.org/officeDocument/2006/relationships/hyperlink" Target="http://spp.astro.umd.edu/SpaceWebProj/Invited%20Talks/Ionospheric%20Current%20Drive-2010.pdf" TargetMode="External"/><Relationship Id="rId4" Type="http://schemas.openxmlformats.org/officeDocument/2006/relationships/hyperlink" Target="http://www.ipr.umd.edu/sites/default/files/documents/muri2014/Papadapolous-Arecibo-2014.pdf"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p.astro.umd.edu/SpaceWebProj/Invited%20Talks/Barge%20Based%20ELF-2010.pdf"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ipr.umd.edu/sites/default/files/documents/Papadopoulos%20.pdf" TargetMode="External"/><Relationship Id="rId5" Type="http://schemas.openxmlformats.org/officeDocument/2006/relationships/hyperlink" Target="http://spp.astro.umd.edu/SpaceWebProj/Invited%20Talks/Ionospheric%20Current%20Drive-2010.pdf" TargetMode="External"/><Relationship Id="rId4" Type="http://schemas.openxmlformats.org/officeDocument/2006/relationships/hyperlink" Target="http://www.ipr.umd.edu/sites/default/files/documents/muri2014/Papadapolous-Arecibo-2014.pd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patreon.com/climateviewer"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www.gofundme.com/climateviewer" TargetMode="External"/><Relationship Id="rId4" Type="http://schemas.openxmlformats.org/officeDocument/2006/relationships/hyperlink" Target="https://www.paypal.me/climateviewer"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HAARP and the Sky Heaters	</a:t>
            </a:r>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https://climateviewer.com/haarp/</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BACKGROUND IMAGE: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Mystery of Purple Lights in Sky Solved With Help From Citizen Scientists</a:t>
            </a:r>
          </a:p>
          <a:p>
            <a:r>
              <a:rPr lang="en-US" dirty="0"/>
              <a:t>http://blog.aurorasaurus.org/?p=557</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7 Things to Know about “STEVE”</a:t>
            </a:r>
          </a:p>
          <a:p>
            <a:r>
              <a:rPr lang="en-US" dirty="0"/>
              <a:t>http://blog.aurorasaurus.org/?p=449</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err="1">
                <a:effectLst/>
                <a:latin typeface="Helvetica Neue"/>
                <a:ea typeface="Helvetica Neue"/>
                <a:cs typeface="Helvetica Neue"/>
                <a:sym typeface="Helvetica Neue"/>
              </a:rPr>
              <a:t>Spacequakes</a:t>
            </a:r>
            <a:r>
              <a:rPr lang="en-US" sz="2200" b="1" i="0" dirty="0">
                <a:effectLst/>
                <a:latin typeface="Helvetica Neue"/>
                <a:ea typeface="Helvetica Neue"/>
                <a:cs typeface="Helvetica Neue"/>
                <a:sym typeface="Helvetica Neue"/>
              </a:rPr>
              <a:t> Rumble Near Earth</a:t>
            </a:r>
          </a:p>
          <a:p>
            <a:r>
              <a:rPr lang="en-US" dirty="0"/>
              <a:t>https://science.nasa.gov/science-news/science-at-nasa/2010/27jul_spacequakes</a:t>
            </a:r>
          </a:p>
          <a:p>
            <a:endParaRPr lang="en-US" dirty="0"/>
          </a:p>
          <a:p>
            <a:endParaRPr lang="en-US" dirty="0"/>
          </a:p>
        </p:txBody>
      </p:sp>
    </p:spTree>
    <p:extLst>
      <p:ext uri="{BB962C8B-B14F-4D97-AF65-F5344CB8AC3E}">
        <p14:creationId xmlns:p14="http://schemas.microsoft.com/office/powerpoint/2010/main" val="2343381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https://weathermodificationhistory.com/president-lyndon-johnson-weather-wafare/</a:t>
            </a:r>
            <a:endParaRPr lang="en-US" dirty="0"/>
          </a:p>
        </p:txBody>
      </p:sp>
    </p:spTree>
    <p:extLst>
      <p:ext uri="{BB962C8B-B14F-4D97-AF65-F5344CB8AC3E}">
        <p14:creationId xmlns:p14="http://schemas.microsoft.com/office/powerpoint/2010/main" val="253298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https://weathermodificationhistory.com/limited-test-ban-treaty/</a:t>
            </a:r>
          </a:p>
        </p:txBody>
      </p:sp>
    </p:spTree>
    <p:extLst>
      <p:ext uri="{BB962C8B-B14F-4D97-AF65-F5344CB8AC3E}">
        <p14:creationId xmlns:p14="http://schemas.microsoft.com/office/powerpoint/2010/main" val="69662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https://weathermodificationhistory.com/project-west-ford-space-needles/</a:t>
            </a:r>
          </a:p>
        </p:txBody>
      </p:sp>
    </p:spTree>
    <p:extLst>
      <p:ext uri="{BB962C8B-B14F-4D97-AF65-F5344CB8AC3E}">
        <p14:creationId xmlns:p14="http://schemas.microsoft.com/office/powerpoint/2010/main" val="1057257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https://weathermodificationhistory.com/plasma-seeding-magnetospheric-modification-begins/</a:t>
            </a:r>
          </a:p>
        </p:txBody>
      </p:sp>
    </p:spTree>
    <p:extLst>
      <p:ext uri="{BB962C8B-B14F-4D97-AF65-F5344CB8AC3E}">
        <p14:creationId xmlns:p14="http://schemas.microsoft.com/office/powerpoint/2010/main" val="1272530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https://weathermodificationhistory.com/tags/sounding-rocket/</a:t>
            </a:r>
          </a:p>
          <a:p>
            <a:endParaRPr lang="en-US" dirty="0"/>
          </a:p>
          <a:p>
            <a:r>
              <a:rPr lang="en-US" dirty="0"/>
              <a:t>https://www.nasa.gov/mission_pages/sounding-rockets/tracers/metals.html</a:t>
            </a:r>
          </a:p>
          <a:p>
            <a:endParaRPr lang="en-US" dirty="0"/>
          </a:p>
          <a:p>
            <a:r>
              <a:rPr lang="en-US" dirty="0"/>
              <a:t>https://weathermodificationhistory.com/WMH/pdf/care-bernhardt.pdf</a:t>
            </a:r>
          </a:p>
        </p:txBody>
      </p:sp>
    </p:spTree>
    <p:extLst>
      <p:ext uri="{BB962C8B-B14F-4D97-AF65-F5344CB8AC3E}">
        <p14:creationId xmlns:p14="http://schemas.microsoft.com/office/powerpoint/2010/main" val="871319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dirty="0">
                <a:effectLst/>
                <a:latin typeface="Helvetica Neue"/>
                <a:ea typeface="Helvetica Neue"/>
                <a:cs typeface="Helvetica Neue"/>
                <a:sym typeface="Helvetica Neue"/>
              </a:rPr>
              <a:t>https://climateviewer.com/2018/11/05/arecibo-ionospheric-heater-is-boiling-the-tropics-november-3-9-2018/</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https://weathermodificationhistory.com/combined-release-radiation-effects-satellite-crres-arecibo-ionospheric-heater/</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http://www.dtic.mil/cgi-bin/GetTRDoc?AD=ADA293219</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http://www-pw.physics.uiowa.edu/plasma-wave/crres/index.html</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http://www-pw.physics.uiowa.edu/plasma-wave/crres/press-kit/detailed-experiments.html</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http://www.naic.edu/</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http://aip.scitation.org/doi/abs/10.1063/1.860193</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https://digitalcommons.usu.edu/cgi/viewcontent.cgi?referer=https://www.google.com/&amp;httpsredir=1&amp;article=2708&amp;context=smallsat</a:t>
            </a:r>
          </a:p>
        </p:txBody>
      </p:sp>
    </p:spTree>
    <p:extLst>
      <p:ext uri="{BB962C8B-B14F-4D97-AF65-F5344CB8AC3E}">
        <p14:creationId xmlns:p14="http://schemas.microsoft.com/office/powerpoint/2010/main" val="606067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dirty="0">
                <a:effectLst/>
                <a:latin typeface="Helvetica Neue"/>
                <a:ea typeface="Helvetica Neue"/>
                <a:cs typeface="Helvetica Neue"/>
                <a:sym typeface="Helvetica Neue"/>
              </a:rPr>
              <a:t>https://weathermodificationhistory.com/internation-treaties-and-active-experiments-in-space/</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http://oai.dtic.mil/oai/oai?verb=getRecord&amp;metadataPrefix=html&amp;identifier=ADA219368</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https://climateviewer.com/enmod/</a:t>
            </a:r>
          </a:p>
        </p:txBody>
      </p:sp>
    </p:spTree>
    <p:extLst>
      <p:ext uri="{BB962C8B-B14F-4D97-AF65-F5344CB8AC3E}">
        <p14:creationId xmlns:p14="http://schemas.microsoft.com/office/powerpoint/2010/main" val="2921840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dirty="0">
                <a:effectLst/>
                <a:latin typeface="Helvetica Neue"/>
                <a:ea typeface="Helvetica Neue"/>
                <a:cs typeface="Helvetica Neue"/>
                <a:sym typeface="Helvetica Neue"/>
              </a:rPr>
              <a:t>https://weathermodificationhistory.com/department-of-defense-haarp-steering-group-joint-services-program/</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https://www.wired.com/images_blogs/dangerroom/2009/07/haarp_1990.pdf</a:t>
            </a:r>
          </a:p>
        </p:txBody>
      </p:sp>
    </p:spTree>
    <p:extLst>
      <p:ext uri="{BB962C8B-B14F-4D97-AF65-F5344CB8AC3E}">
        <p14:creationId xmlns:p14="http://schemas.microsoft.com/office/powerpoint/2010/main" val="1654639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dirty="0">
                <a:effectLst/>
                <a:latin typeface="Helvetica Neue"/>
                <a:ea typeface="Helvetica Neue"/>
                <a:cs typeface="Helvetica Neue"/>
                <a:sym typeface="Helvetica Neue"/>
              </a:rPr>
              <a:t>https://weathermodificationhistory.com/high-frequency-active-auroral-research-program-haarp-operational/</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https://weathermodificationhistory.com/haarp-ionospheric-research-instrument-iri-full-power/</a:t>
            </a:r>
          </a:p>
          <a:p>
            <a:endParaRPr lang="en-US" sz="2200" b="0" i="0" u="none" strike="noStrike" dirty="0">
              <a:effectLst/>
              <a:latin typeface="Helvetica Neue"/>
              <a:ea typeface="Helvetica Neue"/>
              <a:cs typeface="Helvetica Neue"/>
              <a:sym typeface="Helvetica Neue"/>
            </a:endParaRPr>
          </a:p>
          <a:p>
            <a:endParaRPr lang="en-US" sz="2200" b="0" i="0" u="none" strike="noStrike"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72804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https://climateviewer.com/2017/11/07/ten-technologies-to-own-the-weather-today/</a:t>
            </a:r>
            <a:endParaRPr lang="en-US" dirty="0"/>
          </a:p>
        </p:txBody>
      </p:sp>
    </p:spTree>
    <p:extLst>
      <p:ext uri="{BB962C8B-B14F-4D97-AF65-F5344CB8AC3E}">
        <p14:creationId xmlns:p14="http://schemas.microsoft.com/office/powerpoint/2010/main" val="372423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https://climateviewer.com/haarp/</a:t>
            </a:r>
          </a:p>
          <a:p>
            <a:endParaRPr lang="en-US" dirty="0"/>
          </a:p>
        </p:txBody>
      </p:sp>
    </p:spTree>
    <p:extLst>
      <p:ext uri="{BB962C8B-B14F-4D97-AF65-F5344CB8AC3E}">
        <p14:creationId xmlns:p14="http://schemas.microsoft.com/office/powerpoint/2010/main" val="2746024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https://www.americanradiohistory.com/Archive-Monitoring-TImes/2000s/Monitoring-Times-2001-02.pdf</a:t>
            </a:r>
          </a:p>
          <a:p>
            <a:endParaRPr lang="en-US" dirty="0"/>
          </a:p>
          <a:p>
            <a:r>
              <a:rPr lang="en-US" dirty="0"/>
              <a:t>https://weathermodificationhistory.com/russian-woodpecker-ionospheric-heater-weather-warfare/</a:t>
            </a:r>
          </a:p>
          <a:p>
            <a:endParaRPr lang="en-US" dirty="0"/>
          </a:p>
        </p:txBody>
      </p:sp>
    </p:spTree>
    <p:extLst>
      <p:ext uri="{BB962C8B-B14F-4D97-AF65-F5344CB8AC3E}">
        <p14:creationId xmlns:p14="http://schemas.microsoft.com/office/powerpoint/2010/main" val="3817936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https://climateviewer.com/2018/05/04/russian-woodpecker-chernobyl-meltdown-ionospheric-heating-over-usa-1983-1986/</a:t>
            </a:r>
          </a:p>
          <a:p>
            <a:endParaRPr lang="en-US" dirty="0"/>
          </a:p>
          <a:p>
            <a:r>
              <a:rPr lang="en-US" dirty="0"/>
              <a:t>http://climateviewer.org/pollution-and-privacy/atmospheric-sensors-and-emf-sites/maps/russian-woodpecker-duga-krug-radars/</a:t>
            </a:r>
          </a:p>
          <a:p>
            <a:endParaRPr lang="en-US" dirty="0"/>
          </a:p>
          <a:p>
            <a:r>
              <a:rPr lang="en-US" dirty="0"/>
              <a:t>https://weathermodificationhistory.com/russian-woodpecker-ionospheric-heater-weather-warfare/</a:t>
            </a:r>
          </a:p>
        </p:txBody>
      </p:sp>
    </p:spTree>
    <p:extLst>
      <p:ext uri="{BB962C8B-B14F-4D97-AF65-F5344CB8AC3E}">
        <p14:creationId xmlns:p14="http://schemas.microsoft.com/office/powerpoint/2010/main" val="1676077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https://climateviewer.com/2018/05/04/russian-woodpecker-chernobyl-meltdown-ionospheric-heating-over-usa-1983-1986/</a:t>
            </a:r>
          </a:p>
          <a:p>
            <a:endParaRPr lang="en-US" dirty="0"/>
          </a:p>
          <a:p>
            <a:r>
              <a:rPr lang="en-US" dirty="0"/>
              <a:t>https://weathermodificationhistory.com/russian-woodpecker-ionospheric-heater-weather-warfare/</a:t>
            </a:r>
          </a:p>
        </p:txBody>
      </p:sp>
    </p:spTree>
    <p:extLst>
      <p:ext uri="{BB962C8B-B14F-4D97-AF65-F5344CB8AC3E}">
        <p14:creationId xmlns:p14="http://schemas.microsoft.com/office/powerpoint/2010/main" val="1280997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https://climateviewer.com/2018/05/04/russian-woodpecker-chernobyl-meltdown-ionospheric-heating-over-usa-1983-1986/</a:t>
            </a:r>
          </a:p>
          <a:p>
            <a:endParaRPr lang="en-US" dirty="0"/>
          </a:p>
          <a:p>
            <a:r>
              <a:rPr lang="en-US" dirty="0"/>
              <a:t>https://weathermodificationhistory.com/russian-woodpecker-ionospheric-heater-weather-warfare/</a:t>
            </a:r>
          </a:p>
          <a:p>
            <a:endParaRPr lang="en-US" dirty="0"/>
          </a:p>
        </p:txBody>
      </p:sp>
    </p:spTree>
    <p:extLst>
      <p:ext uri="{BB962C8B-B14F-4D97-AF65-F5344CB8AC3E}">
        <p14:creationId xmlns:p14="http://schemas.microsoft.com/office/powerpoint/2010/main" val="1848482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https://climateviewer.com/2018/05/04/russian-woodpecker-chernobyl-meltdown-ionospheric-heating-over-usa-1983-1986/</a:t>
            </a:r>
          </a:p>
          <a:p>
            <a:endParaRPr lang="en-US" dirty="0"/>
          </a:p>
          <a:p>
            <a:r>
              <a:rPr lang="en-US" dirty="0"/>
              <a:t>https://weathermodificationhistory.com/russian-woodpecker-ionospheric-heater-weather-warfare/</a:t>
            </a:r>
          </a:p>
        </p:txBody>
      </p:sp>
    </p:spTree>
    <p:extLst>
      <p:ext uri="{BB962C8B-B14F-4D97-AF65-F5344CB8AC3E}">
        <p14:creationId xmlns:p14="http://schemas.microsoft.com/office/powerpoint/2010/main" val="3834653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https://climateviewer.com/2018/05/04/russian-woodpecker-chernobyl-meltdown-ionospheric-heating-over-usa-1983-1986/</a:t>
            </a:r>
          </a:p>
          <a:p>
            <a:endParaRPr lang="en-US" dirty="0"/>
          </a:p>
          <a:p>
            <a:r>
              <a:rPr lang="en-US" dirty="0"/>
              <a:t>http://climateviewer.org/pollution-and-privacy/atmospheric-sensors-and-emf-sites/maps/russian-woodpecker-duga-krug-radars/</a:t>
            </a:r>
          </a:p>
          <a:p>
            <a:endParaRPr lang="en-US" dirty="0"/>
          </a:p>
          <a:p>
            <a:r>
              <a:rPr lang="en-US" dirty="0"/>
              <a:t>https://weathermodificationhistory.com/russian-woodpecker-ionospheric-heater-weather-warfare/</a:t>
            </a:r>
          </a:p>
          <a:p>
            <a:endParaRPr lang="en-US" dirty="0"/>
          </a:p>
          <a:p>
            <a:r>
              <a:rPr lang="en-US" dirty="0"/>
              <a:t>http://climateviewer.org/pollution-and-privacy/nuclear-radiation-and-waste/maps/1986-chernobyl-reactor-radioactive-fallout/</a:t>
            </a:r>
          </a:p>
        </p:txBody>
      </p:sp>
    </p:spTree>
    <p:extLst>
      <p:ext uri="{BB962C8B-B14F-4D97-AF65-F5344CB8AC3E}">
        <p14:creationId xmlns:p14="http://schemas.microsoft.com/office/powerpoint/2010/main" val="1212671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Purposeful Anthropogenic Climate Alteration: RF Ionospheric Heater Arrogance (e.g. HAARP)</a:t>
            </a:r>
          </a:p>
          <a:p>
            <a:r>
              <a:rPr lang="en-US" dirty="0"/>
              <a:t>https://web.archive.org/web/20171025072820/https://climatex.mit.edu/purposeful-anthropogenic-climate-alteration-rf-ionospheric-heater-arrogance-eg-haarp</a:t>
            </a:r>
          </a:p>
          <a:p>
            <a:endParaRPr lang="en-US" dirty="0"/>
          </a:p>
          <a:p>
            <a:r>
              <a:rPr lang="en-US" sz="2200" b="1" i="0" dirty="0">
                <a:effectLst/>
                <a:latin typeface="Helvetica Neue"/>
                <a:ea typeface="Helvetica Neue"/>
                <a:cs typeface="Helvetica Neue"/>
                <a:sym typeface="Helvetica Neue"/>
              </a:rPr>
              <a:t>Climate change: The case of the missing heat</a:t>
            </a:r>
          </a:p>
          <a:p>
            <a:r>
              <a:rPr lang="en-US" sz="2200" b="1" i="0" dirty="0">
                <a:effectLst/>
                <a:latin typeface="Helvetica Neue"/>
                <a:ea typeface="Helvetica Neue"/>
                <a:cs typeface="Helvetica Neue"/>
                <a:sym typeface="Helvetica Neue"/>
              </a:rPr>
              <a:t>Sixteen years into the mysterious ‘global-warming hiatus’, scientists are piecing together an explanation.</a:t>
            </a:r>
          </a:p>
          <a:p>
            <a:r>
              <a:rPr lang="en-US" dirty="0"/>
              <a:t>https://www.nature.com/news/climate-change-the-case-of-the-missing-heat-1.14525</a:t>
            </a:r>
          </a:p>
          <a:p>
            <a:endParaRPr lang="en-US" dirty="0"/>
          </a:p>
          <a:p>
            <a:endParaRPr lang="en-US" dirty="0"/>
          </a:p>
        </p:txBody>
      </p:sp>
    </p:spTree>
    <p:extLst>
      <p:ext uri="{BB962C8B-B14F-4D97-AF65-F5344CB8AC3E}">
        <p14:creationId xmlns:p14="http://schemas.microsoft.com/office/powerpoint/2010/main" val="3837918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https://climateviewer.com/2014/04/01/haarp-lucy-sky-diamonds/</a:t>
            </a:r>
            <a:endParaRPr lang="en-US" dirty="0"/>
          </a:p>
          <a:p>
            <a:endParaRPr lang="en-US" dirty="0"/>
          </a:p>
        </p:txBody>
      </p:sp>
    </p:spTree>
    <p:extLst>
      <p:ext uri="{BB962C8B-B14F-4D97-AF65-F5344CB8AC3E}">
        <p14:creationId xmlns:p14="http://schemas.microsoft.com/office/powerpoint/2010/main" val="2172931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https://www.cia.gov/library/readingroom/document/cia-rdp90-00965r000100160095-3</a:t>
            </a:r>
          </a:p>
          <a:p>
            <a:endParaRPr lang="en-US" dirty="0"/>
          </a:p>
          <a:p>
            <a:r>
              <a:rPr lang="en-US" dirty="0"/>
              <a:t>https://www.cia.gov/library/readingroom/docs/CIA-RDP90-00965R000100160095-3.pdf</a:t>
            </a:r>
          </a:p>
          <a:p>
            <a:endParaRPr lang="en-US" dirty="0"/>
          </a:p>
          <a:p>
            <a:r>
              <a:rPr lang="en-US" dirty="0"/>
              <a:t>https://news.google.com/newspapers?id=POggAAAAIBAJ&amp;sjid=8G0FAAAAIBAJ&amp;pg=3593%2C4479149</a:t>
            </a:r>
          </a:p>
        </p:txBody>
      </p:sp>
    </p:spTree>
    <p:extLst>
      <p:ext uri="{BB962C8B-B14F-4D97-AF65-F5344CB8AC3E}">
        <p14:creationId xmlns:p14="http://schemas.microsoft.com/office/powerpoint/2010/main" val="3061698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https://climateviewer.com/2018/06/19/trumps-space-force-owning-the-weather-2025/</a:t>
            </a:r>
          </a:p>
          <a:p>
            <a:endParaRPr lang="en-US" dirty="0"/>
          </a:p>
          <a:p>
            <a:r>
              <a:rPr lang="en-US" dirty="0"/>
              <a:t>https://www.cnn.com/2016/11/29/politics/space-war-lasers-satellites-russia-china/index.html</a:t>
            </a:r>
          </a:p>
          <a:p>
            <a:endParaRPr lang="en-US" dirty="0"/>
          </a:p>
          <a:p>
            <a:r>
              <a:rPr lang="en-US" dirty="0"/>
              <a:t>https://nationalinterest.org/blog/the-buzz/get-ready-chinas-laser-weapons-arsenal-20138</a:t>
            </a:r>
          </a:p>
          <a:p>
            <a:endParaRPr lang="en-US" dirty="0"/>
          </a:p>
          <a:p>
            <a:endParaRPr lang="en-US" dirty="0"/>
          </a:p>
        </p:txBody>
      </p:sp>
    </p:spTree>
    <p:extLst>
      <p:ext uri="{BB962C8B-B14F-4D97-AF65-F5344CB8AC3E}">
        <p14:creationId xmlns:p14="http://schemas.microsoft.com/office/powerpoint/2010/main" val="35434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https://climateviewer.com/haarp/</a:t>
            </a:r>
          </a:p>
          <a:p>
            <a:endParaRPr lang="en-US" dirty="0"/>
          </a:p>
        </p:txBody>
      </p:sp>
    </p:spTree>
    <p:extLst>
      <p:ext uri="{BB962C8B-B14F-4D97-AF65-F5344CB8AC3E}">
        <p14:creationId xmlns:p14="http://schemas.microsoft.com/office/powerpoint/2010/main" val="1923656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https://climateviewer.com/2018/06/19/trumps-space-force-owning-the-weather-2025/</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sym typeface="Helvetica Neue"/>
              </a:rPr>
              <a:t>https://www.rollingstone.com/politics/news/trump-space-force-w521659</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751968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https://www.scribd.com/document/134612875/Satellite-Threat-Due-to-High-Altitude-Nuclear-Detonation-Eisenhower-Institute-Papadopoulos-Presentation-280369</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https://en.wikipedia.org/wiki/List_of_artificial_radiation_belts</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t>https://en.wikipedia.org/wiki/Christofilos_effect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https://www.scribd.com/document/134617164/Control-of-the-Energetic-Proton-Flux-in-the-Inner-Radiation-Belt-by-Artificial-Means-2009</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https://fas.org/sgp/othergov/doe/lanl/docs1/00322994.pdf</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https://weathermodificationhistory.com/limited-test-ban-treaty/</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29327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https://www.scribd.com/document/134612875/Satellite-Threat-Due-to-High-Altitude-Nuclear-Detonation-Eisenhower-Institute-Papadopoulos-Presentation-280369</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https://en.wikipedia.org/wiki/List_of_artificial_radiation_belts</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t>https://en.wikipedia.org/w/index.php?title=Christofilos_effect&amp;oldid=52642880</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https://www.scribd.com/document/134617164/Control-of-the-Energetic-Proton-Flux-in-the-Inner-Radiation-Belt-by-Artificial-Means-2009</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https://fas.org/sgp/othergov/doe/lanl/docs1/00322994.pdf</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https://sites.google.com/alaska.edu/gakonahaarpoon/artificial-aurora</a:t>
            </a:r>
          </a:p>
        </p:txBody>
      </p:sp>
    </p:spTree>
    <p:extLst>
      <p:ext uri="{BB962C8B-B14F-4D97-AF65-F5344CB8AC3E}">
        <p14:creationId xmlns:p14="http://schemas.microsoft.com/office/powerpoint/2010/main" val="372895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dirty="0">
                <a:effectLst/>
                <a:latin typeface="Helvetica Neue"/>
                <a:ea typeface="Helvetica Neue"/>
                <a:cs typeface="Helvetica Neue"/>
                <a:sym typeface="Helvetica Neue"/>
              </a:rPr>
              <a:t>https://sites.google.com/alaska.edu/gakonahaarpoon/</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https://sites.google.com/alaska.edu/gakonahaarpoon/artificial-aurora</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https://climateviewer.com/2014/09/22/history-haarp-heating-holes-heaven/</a:t>
            </a:r>
          </a:p>
          <a:p>
            <a:endParaRPr lang="en-US" sz="2200" b="0" i="0" u="none" strike="noStrike" dirty="0">
              <a:effectLst/>
              <a:latin typeface="Helvetica Neue"/>
              <a:ea typeface="Helvetica Neue"/>
              <a:cs typeface="Helvetica Neue"/>
              <a:sym typeface="Helvetica Neue"/>
            </a:endParaRPr>
          </a:p>
          <a:p>
            <a:r>
              <a:rPr lang="en-US" sz="2200" b="0" i="0" u="none" strike="noStrike" dirty="0">
                <a:effectLst/>
                <a:latin typeface="Helvetica Neue"/>
                <a:ea typeface="Helvetica Neue"/>
                <a:cs typeface="Helvetica Neue"/>
                <a:sym typeface="Helvetica Neue"/>
              </a:rPr>
              <a:t>https://climateviewer.com/2015/01/01/ionospheric-heaters-destroying-van-allen-belts-2/</a:t>
            </a:r>
          </a:p>
          <a:p>
            <a:endParaRPr lang="en-US" sz="2200" b="0" i="0" u="none" strike="noStrike"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597755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https://climateviewer.com/2014/10/18/ionospheric-heaters-how-haarp-really-works/</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http://spp.astro.umd.edu/SpaceWebProj/Invited%20Talks/Active%20Experiments-2013.pdf – Using Active Experiments to Probe </a:t>
            </a:r>
            <a:r>
              <a:rPr lang="en-US" sz="2200" b="0" i="0" dirty="0" err="1">
                <a:effectLst/>
                <a:latin typeface="Helvetica Neue"/>
                <a:ea typeface="Helvetica Neue"/>
                <a:cs typeface="Helvetica Neue"/>
                <a:sym typeface="Helvetica Neue"/>
              </a:rPr>
              <a:t>Geospace</a:t>
            </a:r>
            <a:r>
              <a:rPr lang="en-US" sz="2200" b="0" i="0" dirty="0">
                <a:effectLst/>
                <a:latin typeface="Helvetica Neue"/>
                <a:ea typeface="Helvetica Neue"/>
                <a:cs typeface="Helvetica Neue"/>
                <a:sym typeface="Helvetica Neue"/>
              </a:rPr>
              <a:t>, Dennis Papadopoulos, University of Maryland</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http://spp.astro.umd.edu/SpaceWebProj/Invited%20Talks/Barge%20Based%20ELF-2010.pdf</a:t>
            </a:r>
            <a:r>
              <a:rPr lang="en-US" sz="2200" b="0" i="0" dirty="0">
                <a:solidFill>
                  <a:schemeClr val="accent4">
                    <a:lumMod val="60000"/>
                    <a:lumOff val="40000"/>
                  </a:schemeClr>
                </a:solidFill>
                <a:effectLst/>
                <a:latin typeface="Helvetica Neue"/>
                <a:ea typeface="Helvetica Neue"/>
                <a:cs typeface="Helvetica Neue"/>
                <a:sym typeface="Helvetica Neue"/>
              </a:rPr>
              <a:t> - “On the Viability and Requirements of a Barge Based ELF System” Dennis Papadopoulos, University of Maryland, College Park, December 21, 2010</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http://www.ipr.umd.edu/sites/default/files/documents/muri2014/Papadapolous-Arecibo-2014.pdf</a:t>
            </a:r>
            <a:r>
              <a:rPr lang="en-US" sz="2200" b="0" i="0" dirty="0">
                <a:solidFill>
                  <a:schemeClr val="accent4">
                    <a:lumMod val="60000"/>
                    <a:lumOff val="40000"/>
                  </a:schemeClr>
                </a:solidFill>
                <a:effectLst/>
                <a:latin typeface="Helvetica Neue"/>
                <a:ea typeface="Helvetica Neue"/>
                <a:cs typeface="Helvetica Neue"/>
                <a:sym typeface="Helvetica Neue"/>
              </a:rPr>
              <a:t> - “A New Paradigm in Sources and Physics of High-Power Ionospheric Modification” by Dennis Papadopoulos, University of Maryland, College Park, 20th Annual RF Ionospheric Interactions Workshop April 27‐30, 2014, Arecibo, Puerto Rico</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http://spp.astro.umd.edu/SpaceWebProj/Invited%20Talks/Ionospheric%20Current%20Drive-2010.pdf</a:t>
            </a:r>
            <a:r>
              <a:rPr lang="en-US" sz="2200" b="0" i="0" dirty="0">
                <a:solidFill>
                  <a:schemeClr val="accent4">
                    <a:lumMod val="60000"/>
                    <a:lumOff val="40000"/>
                  </a:schemeClr>
                </a:solidFill>
                <a:effectLst/>
                <a:latin typeface="Helvetica Neue"/>
                <a:ea typeface="Helvetica Neue"/>
                <a:cs typeface="Helvetica Neue"/>
                <a:sym typeface="Helvetica Neue"/>
              </a:rPr>
              <a:t> - DARPA BRIOCHE Program, ONR MURI Program - “Ionospheric Current Drive (ICD) Implications to Naval Systems” Presentation to National Naval Responsibility (NNR) Underwater Communications Technical Panel by Dennis Papadopoulos, University of Maryland, College Park, September 22, 2010</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http://www.ipr.umd.edu/sites/default/files/documents/Papadopoulos%20.pdf</a:t>
            </a:r>
            <a:r>
              <a:rPr lang="en-US" sz="2200" b="0" i="0" dirty="0">
                <a:solidFill>
                  <a:schemeClr val="accent4">
                    <a:lumMod val="60000"/>
                    <a:lumOff val="40000"/>
                  </a:schemeClr>
                </a:solidFill>
                <a:effectLst/>
                <a:latin typeface="Helvetica Neue"/>
                <a:ea typeface="Helvetica Neue"/>
                <a:cs typeface="Helvetica Neue"/>
                <a:sym typeface="Helvetica Neue"/>
              </a:rPr>
              <a:t> - “Mobile HF Sources Research &amp; Applications” Physics of Ionospheric Modification, Theory &amp; Laboratory Experiments, Dennis Papadopoulos – Gennady </a:t>
            </a:r>
            <a:r>
              <a:rPr lang="en-US" sz="2200" b="0" i="0" dirty="0" err="1">
                <a:solidFill>
                  <a:schemeClr val="accent4">
                    <a:lumMod val="60000"/>
                    <a:lumOff val="40000"/>
                  </a:schemeClr>
                </a:solidFill>
                <a:effectLst/>
                <a:latin typeface="Helvetica Neue"/>
                <a:ea typeface="Helvetica Neue"/>
                <a:cs typeface="Helvetica Neue"/>
                <a:sym typeface="Helvetica Neue"/>
              </a:rPr>
              <a:t>Milikh</a:t>
            </a:r>
            <a:r>
              <a:rPr lang="en-US" sz="2200" b="0" i="0" dirty="0">
                <a:solidFill>
                  <a:schemeClr val="accent4">
                    <a:lumMod val="60000"/>
                    <a:lumOff val="40000"/>
                  </a:schemeClr>
                </a:solidFill>
                <a:effectLst/>
                <a:latin typeface="Helvetica Neue"/>
                <a:ea typeface="Helvetica Neue"/>
                <a:cs typeface="Helvetica Neue"/>
                <a:sym typeface="Helvetica Neue"/>
              </a:rPr>
              <a:t>, University of Maryland, College Park, AFOSR MURI </a:t>
            </a:r>
            <a:r>
              <a:rPr lang="en-US" sz="2200" b="0" i="0" dirty="0" err="1">
                <a:solidFill>
                  <a:schemeClr val="accent4">
                    <a:lumMod val="60000"/>
                    <a:lumOff val="40000"/>
                  </a:schemeClr>
                </a:solidFill>
                <a:effectLst/>
                <a:latin typeface="Helvetica Neue"/>
                <a:ea typeface="Helvetica Neue"/>
                <a:cs typeface="Helvetica Neue"/>
                <a:sym typeface="Helvetica Neue"/>
              </a:rPr>
              <a:t>Kick­Off</a:t>
            </a:r>
            <a:r>
              <a:rPr lang="en-US" sz="2200" b="0" i="0" dirty="0">
                <a:solidFill>
                  <a:schemeClr val="accent4">
                    <a:lumMod val="60000"/>
                    <a:lumOff val="40000"/>
                  </a:schemeClr>
                </a:solidFill>
                <a:effectLst/>
                <a:latin typeface="Helvetica Neue"/>
                <a:ea typeface="Helvetica Neue"/>
                <a:cs typeface="Helvetica Neue"/>
                <a:sym typeface="Helvetica Neue"/>
              </a:rPr>
              <a:t> March 12, 2014</a:t>
            </a:r>
          </a:p>
          <a:p>
            <a:endParaRPr lang="en-US" dirty="0"/>
          </a:p>
        </p:txBody>
      </p:sp>
    </p:spTree>
    <p:extLst>
      <p:ext uri="{BB962C8B-B14F-4D97-AF65-F5344CB8AC3E}">
        <p14:creationId xmlns:p14="http://schemas.microsoft.com/office/powerpoint/2010/main" val="2055385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https://climateviewer.com/2014/10/18/ionospheric-heaters-how-haarp-really-works/</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http://spp.astro.umd.edu/SpaceWebProj/Invited%20Talks/Active%20Experiments-2013.pdf – Using Active Experiments to Probe </a:t>
            </a:r>
            <a:r>
              <a:rPr lang="en-US" sz="2200" b="0" i="0" dirty="0" err="1">
                <a:effectLst/>
                <a:latin typeface="Helvetica Neue"/>
                <a:ea typeface="Helvetica Neue"/>
                <a:cs typeface="Helvetica Neue"/>
                <a:sym typeface="Helvetica Neue"/>
              </a:rPr>
              <a:t>Geospace</a:t>
            </a:r>
            <a:r>
              <a:rPr lang="en-US" sz="2200" b="0" i="0" dirty="0">
                <a:effectLst/>
                <a:latin typeface="Helvetica Neue"/>
                <a:ea typeface="Helvetica Neue"/>
                <a:cs typeface="Helvetica Neue"/>
                <a:sym typeface="Helvetica Neue"/>
              </a:rPr>
              <a:t>, Dennis Papadopoulos, University of Maryland</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http://spp.astro.umd.edu/SpaceWebProj/Invited%20Talks/Barge%20Based%20ELF-2010.pdf</a:t>
            </a:r>
            <a:r>
              <a:rPr lang="en-US" sz="2200" b="0" i="0" dirty="0">
                <a:solidFill>
                  <a:schemeClr val="accent4">
                    <a:lumMod val="60000"/>
                    <a:lumOff val="40000"/>
                  </a:schemeClr>
                </a:solidFill>
                <a:effectLst/>
                <a:latin typeface="Helvetica Neue"/>
                <a:ea typeface="Helvetica Neue"/>
                <a:cs typeface="Helvetica Neue"/>
                <a:sym typeface="Helvetica Neue"/>
              </a:rPr>
              <a:t> - “On the Viability and Requirements of a Barge Based ELF System” Dennis Papadopoulos, University of Maryland, College Park, December 21, 2010</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http://www.ipr.umd.edu/sites/default/files/documents/muri2014/Papadapolous-Arecibo-2014.pdf</a:t>
            </a:r>
            <a:r>
              <a:rPr lang="en-US" sz="2200" b="0" i="0" dirty="0">
                <a:solidFill>
                  <a:schemeClr val="accent4">
                    <a:lumMod val="60000"/>
                    <a:lumOff val="40000"/>
                  </a:schemeClr>
                </a:solidFill>
                <a:effectLst/>
                <a:latin typeface="Helvetica Neue"/>
                <a:ea typeface="Helvetica Neue"/>
                <a:cs typeface="Helvetica Neue"/>
                <a:sym typeface="Helvetica Neue"/>
              </a:rPr>
              <a:t> - “A New Paradigm in Sources and Physics of High-Power Ionospheric Modification” by Dennis Papadopoulos, University of Maryland, College Park, 20th Annual RF Ionospheric Interactions Workshop April 27‐30, 2014, Arecibo, Puerto Rico</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http://spp.astro.umd.edu/SpaceWebProj/Invited%20Talks/Ionospheric%20Current%20Drive-2010.pdf</a:t>
            </a:r>
            <a:r>
              <a:rPr lang="en-US" sz="2200" b="0" i="0" dirty="0">
                <a:solidFill>
                  <a:schemeClr val="accent4">
                    <a:lumMod val="60000"/>
                    <a:lumOff val="40000"/>
                  </a:schemeClr>
                </a:solidFill>
                <a:effectLst/>
                <a:latin typeface="Helvetica Neue"/>
                <a:ea typeface="Helvetica Neue"/>
                <a:cs typeface="Helvetica Neue"/>
                <a:sym typeface="Helvetica Neue"/>
              </a:rPr>
              <a:t> - DARPA BRIOCHE Program, ONR MURI Program - “Ionospheric Current Drive (ICD) Implications to Naval Systems” Presentation to National Naval Responsibility (NNR) Underwater Communications Technical Panel by Dennis Papadopoulos, University of Maryland, College Park, September 22, 2010</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http://www.ipr.umd.edu/sites/default/files/documents/Papadopoulos%20.pdf</a:t>
            </a:r>
            <a:r>
              <a:rPr lang="en-US" sz="2200" b="0" i="0" dirty="0">
                <a:solidFill>
                  <a:schemeClr val="accent4">
                    <a:lumMod val="60000"/>
                    <a:lumOff val="40000"/>
                  </a:schemeClr>
                </a:solidFill>
                <a:effectLst/>
                <a:latin typeface="Helvetica Neue"/>
                <a:ea typeface="Helvetica Neue"/>
                <a:cs typeface="Helvetica Neue"/>
                <a:sym typeface="Helvetica Neue"/>
              </a:rPr>
              <a:t> - “Mobile HF Sources Research &amp; Applications” Physics of Ionospheric Modification, Theory &amp; Laboratory Experiments, Dennis Papadopoulos – Gennady </a:t>
            </a:r>
            <a:r>
              <a:rPr lang="en-US" sz="2200" b="0" i="0" dirty="0" err="1">
                <a:solidFill>
                  <a:schemeClr val="accent4">
                    <a:lumMod val="60000"/>
                    <a:lumOff val="40000"/>
                  </a:schemeClr>
                </a:solidFill>
                <a:effectLst/>
                <a:latin typeface="Helvetica Neue"/>
                <a:ea typeface="Helvetica Neue"/>
                <a:cs typeface="Helvetica Neue"/>
                <a:sym typeface="Helvetica Neue"/>
              </a:rPr>
              <a:t>Milikh</a:t>
            </a:r>
            <a:r>
              <a:rPr lang="en-US" sz="2200" b="0" i="0" dirty="0">
                <a:solidFill>
                  <a:schemeClr val="accent4">
                    <a:lumMod val="60000"/>
                    <a:lumOff val="40000"/>
                  </a:schemeClr>
                </a:solidFill>
                <a:effectLst/>
                <a:latin typeface="Helvetica Neue"/>
                <a:ea typeface="Helvetica Neue"/>
                <a:cs typeface="Helvetica Neue"/>
                <a:sym typeface="Helvetica Neue"/>
              </a:rPr>
              <a:t>, University of Maryland, College Park, AFOSR MURI </a:t>
            </a:r>
            <a:r>
              <a:rPr lang="en-US" sz="2200" b="0" i="0" dirty="0" err="1">
                <a:solidFill>
                  <a:schemeClr val="accent4">
                    <a:lumMod val="60000"/>
                    <a:lumOff val="40000"/>
                  </a:schemeClr>
                </a:solidFill>
                <a:effectLst/>
                <a:latin typeface="Helvetica Neue"/>
                <a:ea typeface="Helvetica Neue"/>
                <a:cs typeface="Helvetica Neue"/>
                <a:sym typeface="Helvetica Neue"/>
              </a:rPr>
              <a:t>Kick­Off</a:t>
            </a:r>
            <a:r>
              <a:rPr lang="en-US" sz="2200" b="0" i="0" dirty="0">
                <a:solidFill>
                  <a:schemeClr val="accent4">
                    <a:lumMod val="60000"/>
                    <a:lumOff val="40000"/>
                  </a:schemeClr>
                </a:solidFill>
                <a:effectLst/>
                <a:latin typeface="Helvetica Neue"/>
                <a:ea typeface="Helvetica Neue"/>
                <a:cs typeface="Helvetica Neue"/>
                <a:sym typeface="Helvetica Neue"/>
              </a:rPr>
              <a:t> March 12, 2014</a:t>
            </a:r>
          </a:p>
          <a:p>
            <a:endParaRPr lang="en-US" dirty="0"/>
          </a:p>
        </p:txBody>
      </p:sp>
    </p:spTree>
    <p:extLst>
      <p:ext uri="{BB962C8B-B14F-4D97-AF65-F5344CB8AC3E}">
        <p14:creationId xmlns:p14="http://schemas.microsoft.com/office/powerpoint/2010/main" val="2457171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solidFill>
                  <a:schemeClr val="accent4">
                    <a:lumMod val="60000"/>
                    <a:lumOff val="40000"/>
                  </a:schemeClr>
                </a:solidFill>
                <a:effectLst/>
                <a:latin typeface="Helvetica Neue"/>
                <a:ea typeface="Helvetica Neue"/>
                <a:cs typeface="Helvetica Neue"/>
                <a:sym typeface="Helvetica Neue"/>
              </a:rPr>
              <a:t>https://climateviewer.com/2014/10/22/haarp-boat-ionospheric-heaters-go-mobile/</a:t>
            </a:r>
            <a:endParaRPr lang="en-US" dirty="0">
              <a:solidFill>
                <a:schemeClr val="accent4">
                  <a:lumMod val="60000"/>
                  <a:lumOff val="40000"/>
                </a:schemeClr>
              </a:solidFill>
            </a:endParaRPr>
          </a:p>
          <a:p>
            <a:endParaRPr lang="en-US" dirty="0">
              <a:solidFill>
                <a:schemeClr val="accent4">
                  <a:lumMod val="60000"/>
                  <a:lumOff val="40000"/>
                </a:schemeClr>
              </a:solidFill>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http://spp.astro.umd.edu/SpaceWebProj/Invited%20Talks/Barge%20Based%20ELF-2010.pdf</a:t>
            </a:r>
            <a:r>
              <a:rPr lang="en-US" sz="2200" b="0" i="0" dirty="0">
                <a:solidFill>
                  <a:schemeClr val="accent4">
                    <a:lumMod val="60000"/>
                    <a:lumOff val="40000"/>
                  </a:schemeClr>
                </a:solidFill>
                <a:effectLst/>
                <a:latin typeface="Helvetica Neue"/>
                <a:ea typeface="Helvetica Neue"/>
                <a:cs typeface="Helvetica Neue"/>
                <a:sym typeface="Helvetica Neue"/>
              </a:rPr>
              <a:t> - “On the Viability and Requirements of a Barge Based ELF System” Dennis Papadopoulos, University of Maryland, College Park, December 21, 2010</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http://www.ipr.umd.edu/sites/default/files/documents/muri2014/Papadapolous-Arecibo-2014.pdf</a:t>
            </a:r>
            <a:r>
              <a:rPr lang="en-US" sz="2200" b="0" i="0" dirty="0">
                <a:solidFill>
                  <a:schemeClr val="accent4">
                    <a:lumMod val="60000"/>
                    <a:lumOff val="40000"/>
                  </a:schemeClr>
                </a:solidFill>
                <a:effectLst/>
                <a:latin typeface="Helvetica Neue"/>
                <a:ea typeface="Helvetica Neue"/>
                <a:cs typeface="Helvetica Neue"/>
                <a:sym typeface="Helvetica Neue"/>
              </a:rPr>
              <a:t> - “A New Paradigm in Sources and Physics of High-Power Ionospheric Modification” by Dennis Papadopoulos, University of Maryland, College Park, 20th Annual RF Ionospheric Interactions Workshop April 27‐30, 2014, Arecibo, Puerto Rico</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http://spp.astro.umd.edu/SpaceWebProj/Invited%20Talks/Ionospheric%20Current%20Drive-2010.pdf</a:t>
            </a:r>
            <a:r>
              <a:rPr lang="en-US" sz="2200" b="0" i="0" dirty="0">
                <a:solidFill>
                  <a:schemeClr val="accent4">
                    <a:lumMod val="60000"/>
                    <a:lumOff val="40000"/>
                  </a:schemeClr>
                </a:solidFill>
                <a:effectLst/>
                <a:latin typeface="Helvetica Neue"/>
                <a:ea typeface="Helvetica Neue"/>
                <a:cs typeface="Helvetica Neue"/>
                <a:sym typeface="Helvetica Neue"/>
              </a:rPr>
              <a:t> - DARPA BRIOCHE Program, ONR MURI Program - “Ionospheric Current Drive (ICD) Implications to Naval Systems” Presentation to National Naval Responsibility (NNR) Underwater Communications Technical Panel by Dennis Papadopoulos, University of Maryland, College Park, September 22, 2010</a:t>
            </a:r>
          </a:p>
          <a:p>
            <a:endParaRPr lang="en-US" sz="2200" b="0" i="0" dirty="0">
              <a:solidFill>
                <a:schemeClr val="accent4">
                  <a:lumMod val="60000"/>
                  <a:lumOff val="40000"/>
                </a:schemeClr>
              </a:solidFill>
              <a:effectLst/>
              <a:latin typeface="Helvetica Neue"/>
              <a:ea typeface="Helvetica Neue"/>
              <a:cs typeface="Helvetica Neue"/>
              <a:sym typeface="Helvetica Neue"/>
            </a:endParaRPr>
          </a:p>
          <a:p>
            <a:r>
              <a:rPr lang="en-US" sz="2200" b="0" i="0" u="none" strike="noStrike" dirty="0">
                <a:solidFill>
                  <a:schemeClr val="accent4">
                    <a:lumMod val="60000"/>
                    <a:lumOff val="40000"/>
                  </a:schemeClr>
                </a:solidFill>
                <a:effectLst/>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http://www.ipr.umd.edu/sites/default/files/documents/Papadopoulos%20.pdf</a:t>
            </a:r>
            <a:r>
              <a:rPr lang="en-US" sz="2200" b="0" i="0" dirty="0">
                <a:solidFill>
                  <a:schemeClr val="accent4">
                    <a:lumMod val="60000"/>
                    <a:lumOff val="40000"/>
                  </a:schemeClr>
                </a:solidFill>
                <a:effectLst/>
                <a:latin typeface="Helvetica Neue"/>
                <a:ea typeface="Helvetica Neue"/>
                <a:cs typeface="Helvetica Neue"/>
                <a:sym typeface="Helvetica Neue"/>
              </a:rPr>
              <a:t> - “Mobile HF Sources Research &amp; Applications” Physics of Ionospheric Modification, Theory &amp; Laboratory Experiments, Dennis Papadopoulos – Gennady </a:t>
            </a:r>
            <a:r>
              <a:rPr lang="en-US" sz="2200" b="0" i="0" dirty="0" err="1">
                <a:solidFill>
                  <a:schemeClr val="accent4">
                    <a:lumMod val="60000"/>
                    <a:lumOff val="40000"/>
                  </a:schemeClr>
                </a:solidFill>
                <a:effectLst/>
                <a:latin typeface="Helvetica Neue"/>
                <a:ea typeface="Helvetica Neue"/>
                <a:cs typeface="Helvetica Neue"/>
                <a:sym typeface="Helvetica Neue"/>
              </a:rPr>
              <a:t>Milikh</a:t>
            </a:r>
            <a:r>
              <a:rPr lang="en-US" sz="2200" b="0" i="0" dirty="0">
                <a:solidFill>
                  <a:schemeClr val="accent4">
                    <a:lumMod val="60000"/>
                    <a:lumOff val="40000"/>
                  </a:schemeClr>
                </a:solidFill>
                <a:effectLst/>
                <a:latin typeface="Helvetica Neue"/>
                <a:ea typeface="Helvetica Neue"/>
                <a:cs typeface="Helvetica Neue"/>
                <a:sym typeface="Helvetica Neue"/>
              </a:rPr>
              <a:t>, University of Maryland, College Park, AFOSR MURI </a:t>
            </a:r>
            <a:r>
              <a:rPr lang="en-US" sz="2200" b="0" i="0" dirty="0" err="1">
                <a:solidFill>
                  <a:schemeClr val="accent4">
                    <a:lumMod val="60000"/>
                    <a:lumOff val="40000"/>
                  </a:schemeClr>
                </a:solidFill>
                <a:effectLst/>
                <a:latin typeface="Helvetica Neue"/>
                <a:ea typeface="Helvetica Neue"/>
                <a:cs typeface="Helvetica Neue"/>
                <a:sym typeface="Helvetica Neue"/>
              </a:rPr>
              <a:t>Kick­Off</a:t>
            </a:r>
            <a:r>
              <a:rPr lang="en-US" sz="2200" b="0" i="0" dirty="0">
                <a:solidFill>
                  <a:schemeClr val="accent4">
                    <a:lumMod val="60000"/>
                    <a:lumOff val="40000"/>
                  </a:schemeClr>
                </a:solidFill>
                <a:effectLst/>
                <a:latin typeface="Helvetica Neue"/>
                <a:ea typeface="Helvetica Neue"/>
                <a:cs typeface="Helvetica Neue"/>
                <a:sym typeface="Helvetica Neue"/>
              </a:rPr>
              <a:t> March 12, 2014</a:t>
            </a:r>
          </a:p>
          <a:p>
            <a:endParaRPr lang="en-US" dirty="0">
              <a:solidFill>
                <a:schemeClr val="accent4">
                  <a:lumMod val="60000"/>
                  <a:lumOff val="40000"/>
                </a:schemeClr>
              </a:solidFill>
            </a:endParaRPr>
          </a:p>
        </p:txBody>
      </p:sp>
    </p:spTree>
    <p:extLst>
      <p:ext uri="{BB962C8B-B14F-4D97-AF65-F5344CB8AC3E}">
        <p14:creationId xmlns:p14="http://schemas.microsoft.com/office/powerpoint/2010/main" val="2263324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solidFill>
                  <a:schemeClr val="accent4">
                    <a:lumMod val="60000"/>
                    <a:lumOff val="40000"/>
                  </a:schemeClr>
                </a:solidFill>
                <a:effectLst/>
                <a:latin typeface="Helvetica Neue"/>
                <a:ea typeface="Helvetica Neue"/>
                <a:cs typeface="Helvetica Neue"/>
                <a:sym typeface="Helvetica Neue"/>
              </a:rPr>
              <a:t>https://en.wikipedia.org/wiki/Pre-emptive_nuclear_strike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solidFill>
                <a:schemeClr val="accent4">
                  <a:lumMod val="60000"/>
                  <a:lumOff val="40000"/>
                </a:schemeClr>
              </a:solidFill>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chemeClr val="accent4">
                    <a:lumMod val="60000"/>
                    <a:lumOff val="40000"/>
                  </a:schemeClr>
                </a:solidFill>
              </a:rPr>
              <a:t>https://en.wikipedia.org/wiki/Counterforce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chemeClr val="accent4">
                  <a:lumMod val="60000"/>
                  <a:lumOff val="40000"/>
                </a:schemeClr>
              </a:solidFill>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chemeClr val="accent4">
                    <a:lumMod val="60000"/>
                    <a:lumOff val="40000"/>
                  </a:schemeClr>
                </a:solidFill>
              </a:rPr>
              <a:t>http://spp.astro.umd.edu/SpaceWebProj/Invited%20Talks/Barge%20Based%20ELF-2010.pdf</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chemeClr val="accent4">
                  <a:lumMod val="60000"/>
                  <a:lumOff val="40000"/>
                </a:schemeClr>
              </a:solidFill>
            </a:endParaRPr>
          </a:p>
        </p:txBody>
      </p:sp>
    </p:spTree>
    <p:extLst>
      <p:ext uri="{BB962C8B-B14F-4D97-AF65-F5344CB8AC3E}">
        <p14:creationId xmlns:p14="http://schemas.microsoft.com/office/powerpoint/2010/main" val="1418434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Generation of Artificial Acoustic-Gravity Waves and Traveling Ionospheric Disturbances in HF Heating Experiments</a:t>
            </a:r>
          </a:p>
          <a:p>
            <a:r>
              <a:rPr lang="en-US" dirty="0"/>
              <a:t>https://dspace.mit.edu/openaccess-disseminate/1721.1/105836</a:t>
            </a:r>
          </a:p>
          <a:p>
            <a:endParaRPr lang="en-US" dirty="0"/>
          </a:p>
          <a:p>
            <a:r>
              <a:rPr lang="en-US" dirty="0"/>
              <a:t>Atmospheric gravity waves generated in the high‐latitude ionosphere: A review</a:t>
            </a:r>
          </a:p>
          <a:p>
            <a:r>
              <a:rPr lang="en-US" dirty="0"/>
              <a:t>https://agupubs.onlinelibrary.wiley.com/doi/pdf/10.1029/RG020i002p00293</a:t>
            </a:r>
          </a:p>
          <a:p>
            <a:endParaRPr lang="en-US" dirty="0"/>
          </a:p>
          <a:p>
            <a:r>
              <a:rPr lang="en-US" dirty="0"/>
              <a:t>F2-region atmospheric gravity waves due to high-power HF heating and </a:t>
            </a:r>
            <a:r>
              <a:rPr lang="en-US" dirty="0" err="1"/>
              <a:t>subauroral</a:t>
            </a:r>
            <a:r>
              <a:rPr lang="en-US" dirty="0"/>
              <a:t> polarization streams</a:t>
            </a:r>
          </a:p>
          <a:p>
            <a:r>
              <a:rPr lang="en-US" dirty="0"/>
              <a:t>https://agupubs.onlinelibrary.wiley.com/doi/pdf/10.1029/2012GL052004</a:t>
            </a:r>
          </a:p>
          <a:p>
            <a:endParaRPr lang="en-US" dirty="0"/>
          </a:p>
          <a:p>
            <a:r>
              <a:rPr lang="en-US" dirty="0"/>
              <a:t>Investigation of acoustic gravity waves created by anomalous heat sources: experiments and theoretical analysis</a:t>
            </a:r>
          </a:p>
          <a:p>
            <a:r>
              <a:rPr lang="en-US" dirty="0"/>
              <a:t>http://iopscience.iop.org/article/10.1088/0031-8949/2013/T155/014028/meta</a:t>
            </a:r>
          </a:p>
        </p:txBody>
      </p:sp>
    </p:spTree>
    <p:extLst>
      <p:ext uri="{BB962C8B-B14F-4D97-AF65-F5344CB8AC3E}">
        <p14:creationId xmlns:p14="http://schemas.microsoft.com/office/powerpoint/2010/main" val="836400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HAARP, ELF Generation, and Mass Mind Control</a:t>
            </a:r>
          </a:p>
          <a:p>
            <a:r>
              <a:rPr lang="en-US" dirty="0"/>
              <a:t>https://climateviewer.com/2014/10/11/haarp-elf-generation-mass-mind-control/</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0"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Valley, Colonel Paul E., and Major Michael A. Aquino. "From PSYOP to </a:t>
            </a:r>
            <a:r>
              <a:rPr lang="en-US" sz="2200" b="0" i="0" dirty="0" err="1">
                <a:effectLst/>
                <a:latin typeface="Helvetica Neue"/>
                <a:ea typeface="Helvetica Neue"/>
                <a:cs typeface="Helvetica Neue"/>
                <a:sym typeface="Helvetica Neue"/>
              </a:rPr>
              <a:t>MindWar</a:t>
            </a:r>
            <a:r>
              <a:rPr lang="en-US" sz="2200" b="0" i="0" dirty="0">
                <a:effectLst/>
                <a:latin typeface="Helvetica Neue"/>
                <a:ea typeface="Helvetica Neue"/>
                <a:cs typeface="Helvetica Neue"/>
                <a:sym typeface="Helvetica Neue"/>
              </a:rPr>
              <a:t>: The Psychology of Victory." </a:t>
            </a:r>
            <a:r>
              <a:rPr lang="en-US" sz="2200" b="0" i="1" dirty="0">
                <a:effectLst/>
                <a:latin typeface="Helvetica Neue"/>
                <a:ea typeface="Helvetica Neue"/>
                <a:cs typeface="Helvetica Neue"/>
                <a:sym typeface="Helvetica Neue"/>
              </a:rPr>
              <a:t>San Francisco: Presidio, US Army Reserves 7th Psychological Operations Group</a:t>
            </a:r>
            <a:r>
              <a:rPr lang="en-US" sz="2200" b="0" i="0" dirty="0">
                <a:effectLst/>
                <a:latin typeface="Helvetica Neue"/>
                <a:ea typeface="Helvetica Neue"/>
                <a:cs typeface="Helvetica Neue"/>
                <a:sym typeface="Helvetica Neue"/>
              </a:rPr>
              <a:t> (2003). </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sym typeface="Helvetica Neue"/>
              </a:rPr>
              <a:t>https://www.scribd.com/document/216638135/MindWar-Co-Authored-by-Michael-Aquino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r>
              <a:rPr lang="en-US" b="1" dirty="0"/>
              <a:t>Russian parliament concerned about US plans to develop new weapon</a:t>
            </a:r>
          </a:p>
          <a:p>
            <a:r>
              <a:rPr lang="en-US" dirty="0"/>
              <a:t>https://fas.org/irp/program/collect/haarp-duma.htm</a:t>
            </a:r>
          </a:p>
          <a:p>
            <a:endParaRPr lang="en-US" dirty="0"/>
          </a:p>
        </p:txBody>
      </p:sp>
    </p:spTree>
    <p:extLst>
      <p:ext uri="{BB962C8B-B14F-4D97-AF65-F5344CB8AC3E}">
        <p14:creationId xmlns:p14="http://schemas.microsoft.com/office/powerpoint/2010/main" val="212396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http://climateviewer.org/pollution-and-privacy/atmospheric-sensors-and-emf-sites/maps/haarp-ionospheric-heaters-worldwide/</a:t>
            </a:r>
            <a:endParaRPr lang="en-US" dirty="0"/>
          </a:p>
        </p:txBody>
      </p:sp>
    </p:spTree>
    <p:extLst>
      <p:ext uri="{BB962C8B-B14F-4D97-AF65-F5344CB8AC3E}">
        <p14:creationId xmlns:p14="http://schemas.microsoft.com/office/powerpoint/2010/main" val="283032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HAARP, ELF Generation, and Mass Mind Control</a:t>
            </a:r>
          </a:p>
          <a:p>
            <a:r>
              <a:rPr lang="en-US" dirty="0"/>
              <a:t>https://climateviewer.com/2014/10/11/haarp-elf-generation-mass-mind-control/</a:t>
            </a:r>
          </a:p>
          <a:p>
            <a:endParaRPr lang="en-US" sz="2200" b="0" i="0" dirty="0">
              <a:effectLst/>
              <a:latin typeface="Helvetica Neue"/>
              <a:ea typeface="Helvetica Neue"/>
              <a:cs typeface="Helvetica Neue"/>
              <a:sym typeface="Helvetica Neue"/>
            </a:endParaRP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The Schumann Effect Part 1: How the Earth Influences Your Brain Waves</a:t>
            </a:r>
          </a:p>
          <a:p>
            <a:r>
              <a:rPr lang="en-US" sz="2200" b="0" i="0" dirty="0">
                <a:effectLst/>
                <a:latin typeface="Helvetica Neue"/>
                <a:ea typeface="Helvetica Neue"/>
                <a:cs typeface="Helvetica Neue"/>
                <a:sym typeface="Helvetica Neue"/>
              </a:rPr>
              <a:t>https://subtle.energy/the-schumann-effect-how-the-earth-influences-your-brain/</a:t>
            </a:r>
          </a:p>
          <a:p>
            <a:r>
              <a:rPr lang="en-US" sz="2200" b="0" i="0" dirty="0">
                <a:effectLst/>
                <a:latin typeface="Helvetica Neue"/>
                <a:ea typeface="Helvetica Neue"/>
                <a:cs typeface="Helvetica Neue"/>
                <a:sym typeface="Helvetica Neue"/>
              </a:rPr>
              <a:t>https://www.youtube.com/watch?v=8RHNhBL-Zfk</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(PDF) Schumann Resonance and Brain Waves: A Quantum Description. Available from: https://www.researchgate.net/publication/281316806_Schumann_Resonance_and_Brain_Waves_A_Quantum_Description [accessed Nov 09 2018].</a:t>
            </a:r>
          </a:p>
          <a:p>
            <a:endParaRPr lang="en-US" sz="2200" b="0"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(Image) http://spp.astro.umd.edu/SpaceWebProj/Invited%20Talks/Virtual%20ULF%20Antennea-2013.pdf – “Virtual ULF/ELF/VLF Ionospheric Antennae” Resolving </a:t>
            </a:r>
            <a:r>
              <a:rPr lang="en-US" sz="2200" b="0" i="0" dirty="0" err="1">
                <a:effectLst/>
                <a:latin typeface="Helvetica Neue"/>
                <a:ea typeface="Helvetica Neue"/>
                <a:cs typeface="Helvetica Neue"/>
                <a:sym typeface="Helvetica Neue"/>
              </a:rPr>
              <a:t>Critcal</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Radiaton</a:t>
            </a:r>
            <a:r>
              <a:rPr lang="en-US" sz="2200" b="0" i="0" dirty="0">
                <a:effectLst/>
                <a:latin typeface="Helvetica Neue"/>
                <a:ea typeface="Helvetica Neue"/>
                <a:cs typeface="Helvetica Neue"/>
                <a:sym typeface="Helvetica Neue"/>
              </a:rPr>
              <a:t> Belt &amp; </a:t>
            </a:r>
            <a:r>
              <a:rPr lang="en-US" sz="2200" b="0" i="0" dirty="0" err="1">
                <a:effectLst/>
                <a:latin typeface="Helvetica Neue"/>
                <a:ea typeface="Helvetica Neue"/>
                <a:cs typeface="Helvetica Neue"/>
                <a:sym typeface="Helvetica Neue"/>
              </a:rPr>
              <a:t>Geospace</a:t>
            </a:r>
            <a:r>
              <a:rPr lang="en-US" sz="2200" b="0" i="0" dirty="0">
                <a:effectLst/>
                <a:latin typeface="Helvetica Neue"/>
                <a:ea typeface="Helvetica Neue"/>
                <a:cs typeface="Helvetica Neue"/>
                <a:sym typeface="Helvetica Neue"/>
              </a:rPr>
              <a:t> Issues, Dennis Papadopoulos, University of Maryland</a:t>
            </a:r>
          </a:p>
          <a:p>
            <a:endParaRPr lang="en-US" sz="2200" b="0" i="0" dirty="0">
              <a:effectLst/>
              <a:latin typeface="Helvetica Neue"/>
              <a:ea typeface="Helvetica Neue"/>
              <a:cs typeface="Helvetica Neue"/>
              <a:sym typeface="Helvetica Neue"/>
            </a:endParaRPr>
          </a:p>
          <a:p>
            <a:endParaRPr lang="en-US" sz="2200" b="0" i="0" dirty="0">
              <a:effectLst/>
              <a:latin typeface="Helvetica Neue"/>
              <a:sym typeface="Helvetica Neue"/>
            </a:endParaRPr>
          </a:p>
          <a:p>
            <a:endParaRPr lang="en-US" dirty="0"/>
          </a:p>
        </p:txBody>
      </p:sp>
    </p:spTree>
    <p:extLst>
      <p:ext uri="{BB962C8B-B14F-4D97-AF65-F5344CB8AC3E}">
        <p14:creationId xmlns:p14="http://schemas.microsoft.com/office/powerpoint/2010/main" val="2827473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https://climateviewer.com/2014/10/11/haarp-elf-generation-mass-mind-control/</a:t>
            </a:r>
          </a:p>
        </p:txBody>
      </p:sp>
    </p:spTree>
    <p:extLst>
      <p:ext uri="{BB962C8B-B14F-4D97-AF65-F5344CB8AC3E}">
        <p14:creationId xmlns:p14="http://schemas.microsoft.com/office/powerpoint/2010/main" val="3413593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Artificial ionospheric mirror composed of a plasma layer which can be tilted - </a:t>
            </a:r>
            <a:r>
              <a:rPr lang="en-US" dirty="0">
                <a:effectLst/>
              </a:rPr>
              <a:t>Current Assignee</a:t>
            </a:r>
            <a:r>
              <a:rPr lang="en-US" dirty="0"/>
              <a:t> BAE Systems Information and Electronic Systems Integration Inc </a:t>
            </a:r>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https://patents.google.com/patent/US5041834A/en</a:t>
            </a:r>
          </a:p>
          <a:p>
            <a:endParaRPr lang="en-US" sz="2200" b="0"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http://spp.astro.umd.edu/SpaceWebProj/Invited%20Talks/Active%20Experiments-2013.pdf - Using Active Experiments to Probe </a:t>
            </a:r>
            <a:r>
              <a:rPr lang="en-US" sz="2200" b="0" i="0" dirty="0" err="1">
                <a:effectLst/>
                <a:latin typeface="Helvetica Neue"/>
                <a:ea typeface="Helvetica Neue"/>
                <a:cs typeface="Helvetica Neue"/>
                <a:sym typeface="Helvetica Neue"/>
              </a:rPr>
              <a:t>Geospace</a:t>
            </a:r>
            <a:r>
              <a:rPr lang="en-US" sz="2200" b="0" i="0" dirty="0">
                <a:effectLst/>
                <a:latin typeface="Helvetica Neue"/>
                <a:ea typeface="Helvetica Neue"/>
                <a:cs typeface="Helvetica Neue"/>
                <a:sym typeface="Helvetica Neue"/>
              </a:rPr>
              <a:t>, Dennis Papadopoulos, University of Maryland</a:t>
            </a:r>
          </a:p>
          <a:p>
            <a:endParaRPr lang="en-US" sz="2200" b="0" i="0" dirty="0">
              <a:effectLst/>
              <a:latin typeface="Helvetica Neue"/>
              <a:ea typeface="Helvetica Neue"/>
              <a:cs typeface="Helvetica Neue"/>
              <a:sym typeface="Helvetica Neue"/>
            </a:endParaRPr>
          </a:p>
          <a:p>
            <a:endParaRPr lang="en-US" sz="2200" b="0" i="0" dirty="0">
              <a:effectLst/>
              <a:latin typeface="Helvetica Neue"/>
              <a:ea typeface="Helvetica Neue"/>
              <a:cs typeface="Helvetica Neue"/>
              <a:sym typeface="Helvetica Neue"/>
            </a:endParaRPr>
          </a:p>
          <a:p>
            <a:endParaRPr lang="en-US" sz="2200" b="0" i="0" dirty="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3976616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https://climateviewer.com/2017/01/16/bae-systems-laser-developed-atmospheric-lens-is-haarp-tech-re-branded/</a:t>
            </a:r>
          </a:p>
          <a:p>
            <a:endParaRPr lang="en-US" sz="2200" b="0"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BAE Systems' Laser Developed Atmospheric Lens is HAARP Tech Re-branded 01/16/2017</a:t>
            </a:r>
          </a:p>
          <a:p>
            <a:r>
              <a:rPr lang="en-US" sz="2200" b="0" i="0" dirty="0">
                <a:effectLst/>
                <a:latin typeface="Helvetica Neue"/>
                <a:ea typeface="Helvetica Neue"/>
                <a:cs typeface="Helvetica Neue"/>
                <a:sym typeface="Helvetica Neue"/>
              </a:rPr>
              <a:t>https://www.youtube.com/watch?v=PG2lZJSxzr8</a:t>
            </a:r>
          </a:p>
          <a:p>
            <a:endParaRPr lang="en-US" sz="2200" b="0"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BAE Systems - Laser Developed Atmospheric Lens Force Shield Unveiled Combat Simulation</a:t>
            </a:r>
          </a:p>
          <a:p>
            <a:r>
              <a:rPr lang="en-US" sz="2200" b="0" i="0" dirty="0">
                <a:effectLst/>
                <a:latin typeface="Helvetica Neue"/>
                <a:ea typeface="Helvetica Neue"/>
                <a:cs typeface="Helvetica Neue"/>
                <a:sym typeface="Helvetica Neue"/>
              </a:rPr>
              <a:t>https://www.youtube.com/watch?v=j0JR_L_VY8Y</a:t>
            </a:r>
          </a:p>
          <a:p>
            <a:endParaRPr lang="en-US" dirty="0"/>
          </a:p>
        </p:txBody>
      </p:sp>
    </p:spTree>
    <p:extLst>
      <p:ext uri="{BB962C8B-B14F-4D97-AF65-F5344CB8AC3E}">
        <p14:creationId xmlns:p14="http://schemas.microsoft.com/office/powerpoint/2010/main" val="128079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0" i="0" u="none" strike="noStrike" dirty="0">
                <a:effectLst/>
                <a:latin typeface="Helvetica Neue"/>
                <a:ea typeface="Helvetica Neue"/>
                <a:cs typeface="Helvetica Neue"/>
                <a:sym typeface="Helvetica Neue"/>
              </a:rPr>
              <a:t>https://climateviewer.com/2017/01/16/bae-systems-laser-developed-atmospheric-lens-is-haarp-tech-re-branded/</a:t>
            </a:r>
            <a:endParaRPr lang="en-US" b="0" dirty="0">
              <a:effectLst/>
            </a:endParaRPr>
          </a:p>
          <a:p>
            <a:pPr rtl="0"/>
            <a:br>
              <a:rPr lang="en-US" b="0" dirty="0">
                <a:effectLst/>
              </a:rPr>
            </a:br>
            <a:r>
              <a:rPr lang="en-US" sz="2200" b="0" i="0" u="none" strike="noStrike" dirty="0">
                <a:effectLst/>
                <a:latin typeface="Helvetica Neue"/>
                <a:ea typeface="Helvetica Neue"/>
                <a:cs typeface="Helvetica Neue"/>
                <a:sym typeface="Helvetica Neue"/>
              </a:rPr>
              <a:t>BAE Systems' Laser Developed Atmospheric Lens is HAARP Tech Re-branded 01/16/2017</a:t>
            </a:r>
            <a:endParaRPr lang="en-US" b="0" dirty="0">
              <a:effectLst/>
            </a:endParaRPr>
          </a:p>
          <a:p>
            <a:pPr rtl="0"/>
            <a:r>
              <a:rPr lang="en-US" sz="2200" b="0" i="0" u="none" strike="noStrike" dirty="0">
                <a:effectLst/>
                <a:latin typeface="Helvetica Neue"/>
                <a:ea typeface="Helvetica Neue"/>
                <a:cs typeface="Helvetica Neue"/>
                <a:sym typeface="Helvetica Neue"/>
              </a:rPr>
              <a:t>https://www.youtube.com/watch?v=PG2lZJSxzr8</a:t>
            </a:r>
            <a:endParaRPr lang="en-US" b="0" dirty="0">
              <a:effectLst/>
            </a:endParaRPr>
          </a:p>
          <a:p>
            <a:pPr rtl="0"/>
            <a:br>
              <a:rPr lang="en-US" b="0" dirty="0">
                <a:effectLst/>
              </a:rPr>
            </a:br>
            <a:r>
              <a:rPr lang="en-US" sz="2200" b="0" i="0" u="none" strike="noStrike" dirty="0">
                <a:effectLst/>
                <a:latin typeface="Helvetica Neue"/>
                <a:ea typeface="Helvetica Neue"/>
                <a:cs typeface="Helvetica Neue"/>
                <a:sym typeface="Helvetica Neue"/>
              </a:rPr>
              <a:t>BAE Systems - Laser Developed Atmospheric Lens Force Shield Unveiled Combat Simulation</a:t>
            </a:r>
            <a:endParaRPr lang="en-US" b="0" dirty="0">
              <a:effectLst/>
            </a:endParaRPr>
          </a:p>
          <a:p>
            <a:pPr rtl="0"/>
            <a:r>
              <a:rPr lang="en-US" sz="2200" b="0" i="0" u="none" strike="noStrike" dirty="0">
                <a:effectLst/>
                <a:latin typeface="Helvetica Neue"/>
                <a:ea typeface="Helvetica Neue"/>
                <a:cs typeface="Helvetica Neue"/>
                <a:sym typeface="Helvetica Neue"/>
              </a:rPr>
              <a:t>https://www.youtube.com/watch?v=j0JR_L_VY8Y</a:t>
            </a:r>
            <a:endParaRPr lang="en-US" sz="2200" b="1" i="0" dirty="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55553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Helvetica Neue"/>
                <a:ea typeface="Helvetica Neue"/>
                <a:cs typeface="Helvetica Neue"/>
                <a:sym typeface="Helvetica Neue"/>
              </a:rPr>
              <a:t>http://www.dtic.mil/dtic/tr/fulltext/u2/a398268.pdf</a:t>
            </a:r>
          </a:p>
          <a:p>
            <a:endParaRPr lang="en-US" sz="2200" b="0" i="0" dirty="0">
              <a:effectLst/>
              <a:latin typeface="Helvetica Neue"/>
              <a:sym typeface="Helvetica Neue"/>
            </a:endParaRPr>
          </a:p>
          <a:p>
            <a:r>
              <a:rPr lang="en-US" dirty="0"/>
              <a:t>https://www.scribd.com/doc/133762611/Imaging-of-Underground-Structure-Using-HAARP</a:t>
            </a:r>
          </a:p>
          <a:p>
            <a:endParaRPr lang="en-US" dirty="0"/>
          </a:p>
          <a:p>
            <a:endParaRPr lang="en-US" dirty="0"/>
          </a:p>
        </p:txBody>
      </p:sp>
    </p:spTree>
    <p:extLst>
      <p:ext uri="{BB962C8B-B14F-4D97-AF65-F5344CB8AC3E}">
        <p14:creationId xmlns:p14="http://schemas.microsoft.com/office/powerpoint/2010/main" val="1426063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Helvetica Neue"/>
                <a:ea typeface="Helvetica Neue"/>
                <a:cs typeface="Helvetica Neue"/>
                <a:sym typeface="Helvetica Neue"/>
              </a:rPr>
              <a:t>https://www.wired.com/2010/01/irans-nuclear-molemen/</a:t>
            </a:r>
          </a:p>
          <a:p>
            <a:endParaRPr lang="en-US" sz="2200" b="0" i="0" dirty="0">
              <a:effectLst/>
              <a:latin typeface="Helvetica Neue"/>
              <a:sym typeface="Helvetica Neue"/>
            </a:endParaRPr>
          </a:p>
          <a:p>
            <a:r>
              <a:rPr lang="en-US" dirty="0"/>
              <a:t>https://www.wired.com/politics/security/magazine/17-08/mf_haarp</a:t>
            </a:r>
          </a:p>
          <a:p>
            <a:endParaRPr lang="en-US" dirty="0"/>
          </a:p>
        </p:txBody>
      </p:sp>
    </p:spTree>
    <p:extLst>
      <p:ext uri="{BB962C8B-B14F-4D97-AF65-F5344CB8AC3E}">
        <p14:creationId xmlns:p14="http://schemas.microsoft.com/office/powerpoint/2010/main" val="547224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Helvetica Neue"/>
                <a:ea typeface="Helvetica Neue"/>
                <a:cs typeface="Helvetica Neue"/>
                <a:sym typeface="Helvetica Neue"/>
              </a:rPr>
              <a:t>Terrorism, Weapons of Mass Destruction, and U.S. Strategy Sam Nunn Policy Forum - April 28, 1997 University of Georgia, Athens, Georgia</a:t>
            </a:r>
          </a:p>
          <a:p>
            <a:r>
              <a:rPr lang="en-US" dirty="0"/>
              <a:t>http://archive.defense.gov/transcripts/transcript.aspx?TranscriptID=674</a:t>
            </a:r>
          </a:p>
        </p:txBody>
      </p:sp>
    </p:spTree>
    <p:extLst>
      <p:ext uri="{BB962C8B-B14F-4D97-AF65-F5344CB8AC3E}">
        <p14:creationId xmlns:p14="http://schemas.microsoft.com/office/powerpoint/2010/main" val="694291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Helvetica Neue"/>
                <a:ea typeface="Helvetica Neue"/>
                <a:cs typeface="Helvetica Neue"/>
                <a:sym typeface="Helvetica Neue"/>
              </a:rPr>
              <a:t>Japan Earthquake Was ‘In the Air’ Days Before, Scientist Claims </a:t>
            </a:r>
          </a:p>
          <a:p>
            <a:r>
              <a:rPr lang="en-US" sz="2200" b="0" i="0" dirty="0">
                <a:effectLst/>
                <a:latin typeface="Helvetica Neue"/>
                <a:ea typeface="Helvetica Neue"/>
                <a:cs typeface="Helvetica Neue"/>
                <a:sym typeface="Helvetica Neue"/>
              </a:rPr>
              <a:t>https://www.livescience.com/14221-earthquake-prediction-atmosphere.html</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Atmosphere Above Japan Heated Rapidly Before M9 Earthquake </a:t>
            </a:r>
          </a:p>
          <a:p>
            <a:r>
              <a:rPr lang="en-US" sz="2200" b="0" i="0" dirty="0">
                <a:effectLst/>
                <a:latin typeface="Helvetica Neue"/>
                <a:ea typeface="Helvetica Neue"/>
                <a:cs typeface="Helvetica Neue"/>
                <a:sym typeface="Helvetica Neue"/>
              </a:rPr>
              <a:t>https://www.technologyreview.com/s/424033/atmosphere-above-japan-heated-rapidly-before-m9-earthquake/</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Can electric signals in Earth’s atmosphere predict earthquakes? </a:t>
            </a:r>
          </a:p>
          <a:p>
            <a:r>
              <a:rPr lang="en-US" sz="2200" b="0" i="0" dirty="0">
                <a:effectLst/>
                <a:latin typeface="Helvetica Neue"/>
                <a:ea typeface="Helvetica Neue"/>
                <a:cs typeface="Helvetica Neue"/>
                <a:sym typeface="Helvetica Neue"/>
              </a:rPr>
              <a:t>http://www.sciencemag.org/news/2015/12/can-electric-signals-earth-s-atmosphere-predict-earthquakes</a:t>
            </a:r>
          </a:p>
        </p:txBody>
      </p:sp>
    </p:spTree>
    <p:extLst>
      <p:ext uri="{BB962C8B-B14F-4D97-AF65-F5344CB8AC3E}">
        <p14:creationId xmlns:p14="http://schemas.microsoft.com/office/powerpoint/2010/main" val="3747302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dirty="0">
                <a:effectLst/>
                <a:latin typeface="Helvetica Neue"/>
                <a:ea typeface="Helvetica Neue"/>
                <a:cs typeface="Helvetica Neue"/>
                <a:sym typeface="Helvetica Neue"/>
              </a:rPr>
              <a:t>https://web.archive.org/web/20110315212121/http://www.haarp.alaska.edu:80/haarp/data.html</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https://web.archive.org/web/20110610075420/http://www.haarp.alaska.edu/haarp/magind.html</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The induction magnetometer detects temporal variation of the geomagnetic field based on Faraday's law of magnetic induction. This instrument, which was provided by the University of Tokyo, is composed of three individual sensors. Each sensor is comprised of a large number of turns of fine copper wire wound around a rod with high magnetic permeability. The sensitivity of each sensor is determined by the effective area of the detection coil, that is, the cross sectional area of each winding, and the number of turns, and by magnetic flux density threading the coil. The magnetic flux density is enhanced by a factor of approximately 1,000 by the high-permeability metal core. The induction magnetometer installed at the HAARP site is designed to detect a signal level of a few </a:t>
            </a:r>
            <a:r>
              <a:rPr lang="en-US" sz="2200" b="0" i="0" dirty="0" err="1">
                <a:effectLst/>
                <a:latin typeface="Helvetica Neue"/>
                <a:ea typeface="Helvetica Neue"/>
                <a:cs typeface="Helvetica Neue"/>
                <a:sym typeface="Helvetica Neue"/>
              </a:rPr>
              <a:t>picoTesla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pT</a:t>
            </a:r>
            <a:r>
              <a:rPr lang="en-US" sz="2200" b="0" i="0" dirty="0">
                <a:effectLst/>
                <a:latin typeface="Helvetica Neue"/>
                <a:ea typeface="Helvetica Neue"/>
                <a:cs typeface="Helvetica Neue"/>
                <a:sym typeface="Helvetica Neue"/>
              </a:rPr>
              <a:t>) at 1 Hz. The over all frequency response of the magnetometer is shaped by Faraday's law at frequencies below 1 Hz and by active filters at frequencies above 1 Hz. Below 1 Hz the coil response is proportional to the time derivative of the magnetic field and thereby gives a response proportional to the frequency. Above 1 Hz, signals are suppressed by a low-pass filter with a corner frequency at 2.5 Hz. The filter response diminishes by 24 dB per octave above the corner frequency and thereby eliminates interference from 60 Hz radiation. The magnetometer sensors are aligned along the magnetic north, magnetic east and vertical directions to form an orthogonal measure of the derivative of the field. The sensor outputs are amplified by 40,000 and sampled at a 10 Hz rate with 16-bit resolution in a full scale of 10 Volts.</a:t>
            </a:r>
          </a:p>
          <a:p>
            <a:r>
              <a:rPr lang="en-US" sz="2200" b="1" i="0" dirty="0">
                <a:effectLst/>
                <a:latin typeface="Helvetica Neue"/>
                <a:ea typeface="Helvetica Neue"/>
                <a:cs typeface="Helvetica Neue"/>
                <a:sym typeface="Helvetica Neue"/>
              </a:rPr>
              <a:t>Typical signals</a:t>
            </a:r>
          </a:p>
          <a:p>
            <a:r>
              <a:rPr lang="en-US" sz="2200" b="0" i="0" dirty="0">
                <a:effectLst/>
                <a:latin typeface="Helvetica Neue"/>
                <a:ea typeface="Helvetica Neue"/>
                <a:cs typeface="Helvetica Neue"/>
                <a:sym typeface="Helvetica Neue"/>
              </a:rPr>
              <a:t>Magnetic field variations of interest in this program are those induced by electric currents in the ionosphere. The major signal categories detected by the induction magnetometer are short period magnetic pulsations such as Pc1, Pc2, Pc3, </a:t>
            </a:r>
            <a:r>
              <a:rPr lang="en-US" sz="2200" b="0" i="0" dirty="0" err="1">
                <a:effectLst/>
                <a:latin typeface="Helvetica Neue"/>
                <a:ea typeface="Helvetica Neue"/>
                <a:cs typeface="Helvetica Neue"/>
                <a:sym typeface="Helvetica Neue"/>
              </a:rPr>
              <a:t>PiB</a:t>
            </a:r>
            <a:r>
              <a:rPr lang="en-US" sz="2200" b="0" i="0" dirty="0">
                <a:effectLst/>
                <a:latin typeface="Helvetica Neue"/>
                <a:ea typeface="Helvetica Neue"/>
                <a:cs typeface="Helvetica Neue"/>
                <a:sym typeface="Helvetica Neue"/>
              </a:rPr>
              <a:t>, and </a:t>
            </a:r>
            <a:r>
              <a:rPr lang="en-US" sz="2200" b="0" i="0" dirty="0" err="1">
                <a:effectLst/>
                <a:latin typeface="Helvetica Neue"/>
                <a:ea typeface="Helvetica Neue"/>
                <a:cs typeface="Helvetica Neue"/>
                <a:sym typeface="Helvetica Neue"/>
              </a:rPr>
              <a:t>PiC</a:t>
            </a:r>
            <a:r>
              <a:rPr lang="en-US" sz="2200" b="0" i="0" dirty="0">
                <a:effectLst/>
                <a:latin typeface="Helvetica Neue"/>
                <a:ea typeface="Helvetica Neue"/>
                <a:cs typeface="Helvetica Neue"/>
                <a:sym typeface="Helvetica Neue"/>
              </a:rPr>
              <a:t> in a frequency range above a few tens of </a:t>
            </a:r>
            <a:r>
              <a:rPr lang="en-US" sz="2200" b="0" i="0" dirty="0" err="1">
                <a:effectLst/>
                <a:latin typeface="Helvetica Neue"/>
                <a:ea typeface="Helvetica Neue"/>
                <a:cs typeface="Helvetica Neue"/>
                <a:sym typeface="Helvetica Neue"/>
              </a:rPr>
              <a:t>milliHertz</a:t>
            </a:r>
            <a:r>
              <a:rPr lang="en-US" sz="2200" b="0" i="0" dirty="0">
                <a:effectLst/>
                <a:latin typeface="Helvetica Neue"/>
                <a:ea typeface="Helvetica Neue"/>
                <a:cs typeface="Helvetica Neue"/>
                <a:sym typeface="Helvetica Neue"/>
              </a:rPr>
              <a:t>. Among these, the induction magnetometer most efficiently detects Pc1 waves in the frequency range from 0.1 Hz to 3 Hz. Pc1 signals are the result of ion-cyclotron radiation generated near the equatorial plane of the outer-magnetosphere that make their way to the ionosphere guided by the magnetic lines of force. In addition, signals generated in the atmosphere that are caused by lightning discharges, the Schuman resonances, are also detected and sometimes become strong enough to mask signals from the ionosphere.</a:t>
            </a:r>
          </a:p>
        </p:txBody>
      </p:sp>
    </p:spTree>
    <p:extLst>
      <p:ext uri="{BB962C8B-B14F-4D97-AF65-F5344CB8AC3E}">
        <p14:creationId xmlns:p14="http://schemas.microsoft.com/office/powerpoint/2010/main" val="152607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https://climateviewer.com/2014/10/18/ionospheric-heaters-how-haarp-really-works/</a:t>
            </a:r>
          </a:p>
        </p:txBody>
      </p:sp>
    </p:spTree>
    <p:extLst>
      <p:ext uri="{BB962C8B-B14F-4D97-AF65-F5344CB8AC3E}">
        <p14:creationId xmlns:p14="http://schemas.microsoft.com/office/powerpoint/2010/main" val="2365601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http://spp.astro.umd.edu/SpaceWebProj/Invited%20Talks/Virtual%20ULF%20Antennea-2013.pdf - “Virtual ULF/ELF/VLF Ionospheric Antennae” Resolving </a:t>
            </a:r>
            <a:r>
              <a:rPr lang="en-US" sz="2200" b="0" i="0" dirty="0" err="1">
                <a:effectLst/>
                <a:latin typeface="Helvetica Neue"/>
                <a:ea typeface="Helvetica Neue"/>
                <a:cs typeface="Helvetica Neue"/>
                <a:sym typeface="Helvetica Neue"/>
              </a:rPr>
              <a:t>Critcal</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Radiaton</a:t>
            </a:r>
            <a:r>
              <a:rPr lang="en-US" sz="2200" b="0" i="0" dirty="0">
                <a:effectLst/>
                <a:latin typeface="Helvetica Neue"/>
                <a:ea typeface="Helvetica Neue"/>
                <a:cs typeface="Helvetica Neue"/>
                <a:sym typeface="Helvetica Neue"/>
              </a:rPr>
              <a:t> Belt &amp; </a:t>
            </a:r>
            <a:r>
              <a:rPr lang="en-US" sz="2200" b="0" i="0" dirty="0" err="1">
                <a:effectLst/>
                <a:latin typeface="Helvetica Neue"/>
                <a:ea typeface="Helvetica Neue"/>
                <a:cs typeface="Helvetica Neue"/>
                <a:sym typeface="Helvetica Neue"/>
              </a:rPr>
              <a:t>Geospace</a:t>
            </a:r>
            <a:r>
              <a:rPr lang="en-US" sz="2200" b="0" i="0" dirty="0">
                <a:effectLst/>
                <a:latin typeface="Helvetica Neue"/>
                <a:ea typeface="Helvetica Neue"/>
                <a:cs typeface="Helvetica Neue"/>
                <a:sym typeface="Helvetica Neue"/>
              </a:rPr>
              <a:t> Issues, Dennis Papadopoulos, University of Maryland</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RADIO-SIGNALS BELOW 10 kHz </a:t>
            </a:r>
          </a:p>
          <a:p>
            <a:r>
              <a:rPr lang="en-US" sz="2200" b="0" i="0" dirty="0">
                <a:effectLst/>
                <a:latin typeface="Helvetica Neue"/>
                <a:ea typeface="Helvetica Neue"/>
                <a:cs typeface="Helvetica Neue"/>
                <a:sym typeface="Helvetica Neue"/>
              </a:rPr>
              <a:t>http://www.vlf.it/trond2/below10.html</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Has not been updated since 2002</a:t>
            </a:r>
          </a:p>
          <a:p>
            <a:r>
              <a:rPr lang="en-US" sz="2200" b="0" i="0" dirty="0">
                <a:effectLst/>
                <a:latin typeface="Helvetica Neue"/>
                <a:ea typeface="Helvetica Neue"/>
                <a:cs typeface="Helvetica Neue"/>
                <a:sym typeface="Helvetica Neue"/>
              </a:rPr>
              <a:t>http://web.archive.org/web/20020223181817/http://www.vlf.it/trond2/below10.html</a:t>
            </a:r>
          </a:p>
        </p:txBody>
      </p:sp>
    </p:spTree>
    <p:extLst>
      <p:ext uri="{BB962C8B-B14F-4D97-AF65-F5344CB8AC3E}">
        <p14:creationId xmlns:p14="http://schemas.microsoft.com/office/powerpoint/2010/main" val="588870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http://spp.astro.umd.edu/SpaceWebProj/Invited%20Talks/Virtual%20ULF%20Antennea-2013.pdf - “Virtual ULF/ELF/VLF Ionospheric Antennae” Resolving </a:t>
            </a:r>
            <a:r>
              <a:rPr lang="en-US" sz="2200" b="0" i="0" dirty="0" err="1">
                <a:effectLst/>
                <a:latin typeface="Helvetica Neue"/>
                <a:ea typeface="Helvetica Neue"/>
                <a:cs typeface="Helvetica Neue"/>
                <a:sym typeface="Helvetica Neue"/>
              </a:rPr>
              <a:t>Critcal</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Radiaton</a:t>
            </a:r>
            <a:r>
              <a:rPr lang="en-US" sz="2200" b="0" i="0" dirty="0">
                <a:effectLst/>
                <a:latin typeface="Helvetica Neue"/>
                <a:ea typeface="Helvetica Neue"/>
                <a:cs typeface="Helvetica Neue"/>
                <a:sym typeface="Helvetica Neue"/>
              </a:rPr>
              <a:t> Belt &amp; </a:t>
            </a:r>
            <a:r>
              <a:rPr lang="en-US" sz="2200" b="0" i="0" dirty="0" err="1">
                <a:effectLst/>
                <a:latin typeface="Helvetica Neue"/>
                <a:ea typeface="Helvetica Neue"/>
                <a:cs typeface="Helvetica Neue"/>
                <a:sym typeface="Helvetica Neue"/>
              </a:rPr>
              <a:t>Geospace</a:t>
            </a:r>
            <a:r>
              <a:rPr lang="en-US" sz="2200" b="0" i="0" dirty="0">
                <a:effectLst/>
                <a:latin typeface="Helvetica Neue"/>
                <a:ea typeface="Helvetica Neue"/>
                <a:cs typeface="Helvetica Neue"/>
                <a:sym typeface="Helvetica Neue"/>
              </a:rPr>
              <a:t> Issues, Dennis Papadopoulos, University of Maryland</a:t>
            </a:r>
          </a:p>
          <a:p>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RADIO-SIGNALS BELOW 10 kHz </a:t>
            </a:r>
          </a:p>
          <a:p>
            <a:r>
              <a:rPr lang="en-US" sz="2200" b="0" i="0" dirty="0">
                <a:effectLst/>
                <a:latin typeface="Helvetica Neue"/>
                <a:ea typeface="Helvetica Neue"/>
                <a:cs typeface="Helvetica Neue"/>
                <a:sym typeface="Helvetica Neue"/>
              </a:rPr>
              <a:t>http://www.vlf.it/trond2/below10.html</a:t>
            </a:r>
          </a:p>
          <a:p>
            <a:r>
              <a:rPr lang="en-US" sz="2200" b="0" i="0" dirty="0">
                <a:effectLst/>
                <a:latin typeface="Helvetica Neue"/>
                <a:ea typeface="Helvetica Neue"/>
                <a:cs typeface="Helvetica Neue"/>
                <a:sym typeface="Helvetica Neue"/>
              </a:rPr>
              <a:t>Has not been updated since 2002</a:t>
            </a:r>
          </a:p>
          <a:p>
            <a:r>
              <a:rPr lang="en-US" sz="2200" b="0" i="0" dirty="0">
                <a:effectLst/>
                <a:latin typeface="Helvetica Neue"/>
                <a:ea typeface="Helvetica Neue"/>
                <a:cs typeface="Helvetica Neue"/>
                <a:sym typeface="Helvetica Neue"/>
              </a:rPr>
              <a:t>http://web.archive.org/web/20020223181817/http://www.vlf.it/trond2/below10.html</a:t>
            </a:r>
          </a:p>
        </p:txBody>
      </p:sp>
    </p:spTree>
    <p:extLst>
      <p:ext uri="{BB962C8B-B14F-4D97-AF65-F5344CB8AC3E}">
        <p14:creationId xmlns:p14="http://schemas.microsoft.com/office/powerpoint/2010/main" val="35298445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17678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0" i="0" u="sng" strike="noStrike" dirty="0">
                <a:solidFill>
                  <a:schemeClr val="bg1"/>
                </a:solidFill>
                <a:effectLst/>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https://www.patreon.com/climateviewer</a:t>
            </a:r>
            <a:endParaRPr lang="en-US" b="0" dirty="0">
              <a:solidFill>
                <a:schemeClr val="bg1"/>
              </a:solidFill>
              <a:effectLst/>
            </a:endParaRPr>
          </a:p>
          <a:p>
            <a:pPr rtl="0"/>
            <a:r>
              <a:rPr lang="en-US" sz="2200" b="0" i="0" u="sng" strike="noStrike" dirty="0">
                <a:solidFill>
                  <a:schemeClr val="bg1"/>
                </a:solidFill>
                <a:effectLst/>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https://www.paypal.me/climateviewer</a:t>
            </a:r>
            <a:endParaRPr lang="en-US" b="0" dirty="0">
              <a:solidFill>
                <a:schemeClr val="bg1"/>
              </a:solidFill>
              <a:effectLst/>
            </a:endParaRPr>
          </a:p>
          <a:p>
            <a:pPr rtl="0"/>
            <a:r>
              <a:rPr lang="en-US" sz="2200" b="0" i="0" u="sng" strike="noStrike" dirty="0">
                <a:solidFill>
                  <a:schemeClr val="bg1"/>
                </a:solidFill>
                <a:effectLst/>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https://www.gofundme.com/climateviewer</a:t>
            </a:r>
            <a:endParaRPr lang="en-US" b="0" dirty="0">
              <a:solidFill>
                <a:schemeClr val="bg1"/>
              </a:solidFill>
              <a:effectLst/>
            </a:endParaRPr>
          </a:p>
          <a:p>
            <a:br>
              <a:rPr lang="en-US" b="0" dirty="0">
                <a:effectLst/>
              </a:rPr>
            </a:br>
            <a:endParaRPr lang="en-US" dirty="0"/>
          </a:p>
        </p:txBody>
      </p:sp>
    </p:spTree>
    <p:extLst>
      <p:ext uri="{BB962C8B-B14F-4D97-AF65-F5344CB8AC3E}">
        <p14:creationId xmlns:p14="http://schemas.microsoft.com/office/powerpoint/2010/main" val="3171693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Jim Lee </a:t>
            </a:r>
          </a:p>
          <a:p>
            <a:r>
              <a:rPr lang="en-US" dirty="0"/>
              <a:t>https://climateviewer.com/about/</a:t>
            </a:r>
          </a:p>
          <a:p>
            <a:endParaRPr lang="en-US" dirty="0"/>
          </a:p>
          <a:p>
            <a:r>
              <a:rPr lang="en-US" dirty="0"/>
              <a:t>jim@climateviewer.com</a:t>
            </a:r>
          </a:p>
          <a:p>
            <a:endParaRPr lang="en-US" dirty="0"/>
          </a:p>
          <a:p>
            <a:r>
              <a:rPr lang="en-US" dirty="0"/>
              <a:t>Skype: rezn8d</a:t>
            </a:r>
          </a:p>
        </p:txBody>
      </p:sp>
    </p:spTree>
    <p:extLst>
      <p:ext uri="{BB962C8B-B14F-4D97-AF65-F5344CB8AC3E}">
        <p14:creationId xmlns:p14="http://schemas.microsoft.com/office/powerpoint/2010/main" val="927402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http://climateviewer.org/pollution-and-privacy/atmospheric-sensors-and-emf-sites/maps/high-frequency-active-auroral-research-program-haarp/</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i="0" dirty="0">
                <a:effectLst/>
                <a:latin typeface="Helvetica Neue"/>
                <a:ea typeface="Helvetica Neue"/>
                <a:cs typeface="Helvetica Neue"/>
                <a:sym typeface="Helvetica Neue"/>
              </a:rPr>
              <a:t>http://climateviewer.org/pollution-and-privacy/atmospheric-sensors-and-emf-sites/maps/haarp-ionospheric-heaters-worldwide/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b="1" i="0" dirty="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t>http://climateviewer.org/pollution-and-privacy/atmospheric-sensors-and-emf-sites/maps/missile-defense-radars-star-wars-space-fence/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http://climateviewer.org/pollution-and-privacy/atmospheric-sensors-and-emf-sites/maps/super-dual-auroral-radar-network-superdarn/</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http://climateviewer.org/pollution-and-privacy/atmospheric-sensors-and-emf-sites/maps/digisonde-ionosonde-network/</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http://climateviewer.org/pollution-and-privacy/atmospheric-sensors-and-emf-sites/maps/extremely-low-frequency-elf-ulf-vlf-transmission-sites/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http://climateviewer.org/pollution-and-privacy/atmospheric-sensors-and-emf-sites/maps/directed-energy-lasers-gravitional-wave-detectors-particle-colliders/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904535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2200" b="0" i="0" u="none" strike="noStrike" dirty="0">
                <a:effectLst/>
                <a:latin typeface="Helvetica Neue"/>
                <a:ea typeface="Helvetica Neue"/>
                <a:cs typeface="Helvetica Neue"/>
                <a:sym typeface="Helvetica Neue"/>
              </a:rPr>
              <a:t>https://climateviewer.com/haarp/</a:t>
            </a:r>
            <a:endParaRPr lang="en-US" b="0" dirty="0">
              <a:effectLst/>
            </a:endParaRPr>
          </a:p>
          <a:p>
            <a:pPr rtl="0"/>
            <a:br>
              <a:rPr lang="en-US" b="0" dirty="0">
                <a:effectLst/>
              </a:rPr>
            </a:br>
            <a:r>
              <a:rPr lang="en-US" sz="2200" b="0" i="0" u="none" strike="noStrike" dirty="0">
                <a:effectLst/>
                <a:latin typeface="Helvetica Neue"/>
                <a:ea typeface="Helvetica Neue"/>
                <a:cs typeface="Helvetica Neue"/>
                <a:sym typeface="Helvetica Neue"/>
              </a:rPr>
              <a:t>VIDEO: https://ams.confex.com/ams/98Annual/videogateway.cgi/id/43414?recordingid=43414&amp;uniqueid=Paper327700&amp;entry_password=479531</a:t>
            </a:r>
          </a:p>
          <a:p>
            <a:pPr rtl="0"/>
            <a:endParaRPr lang="en-US" sz="2200" b="0" i="0" u="none" strike="noStrike" dirty="0">
              <a:effectLst/>
              <a:latin typeface="Helvetica Neue"/>
              <a:sym typeface="Helvetica Neue"/>
            </a:endParaRPr>
          </a:p>
          <a:p>
            <a:pPr rtl="0"/>
            <a:r>
              <a:rPr lang="en-US" b="0" dirty="0">
                <a:effectLst/>
              </a:rPr>
              <a:t>https://ams.confex.com/recording/ams/98Annual/mp4/free/4db77adf5df9fff0d3caf5cafe28f496/paper327700_1.mp4</a:t>
            </a:r>
          </a:p>
          <a:p>
            <a:pPr rtl="0"/>
            <a:br>
              <a:rPr lang="en-US" b="0" dirty="0">
                <a:effectLst/>
              </a:rPr>
            </a:br>
            <a:r>
              <a:rPr lang="en-US" sz="2200" b="0" i="0" u="none" strike="noStrike" dirty="0">
                <a:effectLst/>
                <a:latin typeface="Helvetica Neue"/>
                <a:ea typeface="Helvetica Neue"/>
                <a:cs typeface="Helvetica Neue"/>
                <a:sym typeface="Helvetica Neue"/>
              </a:rPr>
              <a:t>https://ams.confex.com/ams/98Annual/webprogram/Paper327700.html</a:t>
            </a:r>
            <a:endParaRPr lang="en-US" b="0" dirty="0">
              <a:effectLst/>
            </a:endParaRPr>
          </a:p>
          <a:p>
            <a:pPr rtl="0"/>
            <a:br>
              <a:rPr lang="en-US" b="0" dirty="0">
                <a:effectLst/>
              </a:rPr>
            </a:br>
            <a:r>
              <a:rPr lang="en-US" sz="2200" b="1" i="0" u="none" strike="noStrike" dirty="0">
                <a:effectLst/>
                <a:latin typeface="Helvetica Neue"/>
                <a:ea typeface="Helvetica Neue"/>
                <a:cs typeface="Helvetica Neue"/>
                <a:sym typeface="Helvetica Neue"/>
              </a:rPr>
              <a:t>Converting the Ionosphere into a Laboratory without Walls—Active Ionospheric Research with HAARP</a:t>
            </a:r>
            <a:endParaRPr lang="en-US" b="0" dirty="0">
              <a:effectLst/>
            </a:endParaRPr>
          </a:p>
          <a:p>
            <a:pPr rtl="0"/>
            <a:br>
              <a:rPr lang="en-US" b="0" dirty="0">
                <a:effectLst/>
              </a:rPr>
            </a:br>
            <a:r>
              <a:rPr lang="en-US" sz="2200" b="1" i="0" u="none" strike="noStrike" dirty="0">
                <a:effectLst/>
                <a:latin typeface="Helvetica Neue"/>
                <a:ea typeface="Helvetica Neue"/>
                <a:cs typeface="Helvetica Neue"/>
                <a:sym typeface="Helvetica Neue"/>
              </a:rPr>
              <a:t>Monday, 8 January 2018: 3:15 PM</a:t>
            </a:r>
            <a:endParaRPr lang="en-US" b="0" dirty="0">
              <a:effectLst/>
            </a:endParaRPr>
          </a:p>
          <a:p>
            <a:pPr rtl="0"/>
            <a:r>
              <a:rPr lang="en-US" sz="2200" b="0" i="0" u="none" strike="noStrike" dirty="0">
                <a:effectLst/>
                <a:latin typeface="Helvetica Neue"/>
                <a:ea typeface="Helvetica Neue"/>
                <a:cs typeface="Helvetica Neue"/>
                <a:sym typeface="Helvetica Neue"/>
              </a:rPr>
              <a:t>Salon J (Hilton) (Austin, Texas)</a:t>
            </a:r>
            <a:endParaRPr lang="en-US" b="0" dirty="0">
              <a:effectLst/>
            </a:endParaRPr>
          </a:p>
          <a:p>
            <a:pPr rtl="0"/>
            <a:r>
              <a:rPr lang="en-US" sz="2200" b="1" i="0" u="none" strike="noStrike" dirty="0">
                <a:effectLst/>
                <a:latin typeface="Helvetica Neue"/>
                <a:ea typeface="Helvetica Neue"/>
                <a:cs typeface="Helvetica Neue"/>
                <a:sym typeface="Helvetica Neue"/>
              </a:rPr>
              <a:t>Robert P. McCoy</a:t>
            </a:r>
            <a:r>
              <a:rPr lang="en-US" sz="2200" b="0" i="0" u="none" strike="noStrike" dirty="0">
                <a:effectLst/>
                <a:latin typeface="Helvetica Neue"/>
                <a:ea typeface="Helvetica Neue"/>
                <a:cs typeface="Helvetica Neue"/>
                <a:sym typeface="Helvetica Neue"/>
              </a:rPr>
              <a:t>, Univ. of Alaska, Fairbanks, AK; and C. Fallen and B. Bristow</a:t>
            </a:r>
            <a:endParaRPr lang="en-US" b="0" dirty="0">
              <a:effectLst/>
            </a:endParaRPr>
          </a:p>
          <a:p>
            <a:pPr rtl="0"/>
            <a:br>
              <a:rPr lang="en-US" b="0" dirty="0">
                <a:effectLst/>
              </a:rPr>
            </a:br>
            <a:r>
              <a:rPr lang="en-US" sz="2200" b="0" i="0" u="none" strike="noStrike" dirty="0">
                <a:effectLst/>
                <a:latin typeface="Helvetica Neue"/>
                <a:ea typeface="Helvetica Neue"/>
                <a:cs typeface="Helvetica Neue"/>
                <a:sym typeface="Helvetica Neue"/>
              </a:rPr>
              <a:t>Active ionospheric experimentation using high power HF transmitters has an enormous potential to explore a wide range of plasma science in the upper atmosphere, ionosphere, and magnetosphere. Distinct from conventional ionospheric remote sensing or in-situ measurement, active ionospheric “heating” temporarily modifies a small region overhead to observe how it relaxes back to its quiescent state. By modulating the HF frequency and amplitude, the ionosphere can be used as an antenna to generate low frequency waves (ULF, ELF, VLF, Whistler, etc.) and inject them into the earth-atmosphere waveguide or up along magnetic field lines into the magnetosphere. Selected frequencies of high power HF energy can create optical emissions and drive a wide array of plasma instabilities, irregularities and turbulence. Active heating facilities can address science and applications in radio science, mesosphere and thermosphere science, space weather, magnetospheric and radiation belt science. These facilities can be used to address a range of applications including communication and navigation, over-the-horizon radar, and radiation belt effects on space systems.</a:t>
            </a:r>
            <a:endParaRPr lang="en-US" b="0" dirty="0">
              <a:effectLst/>
            </a:endParaRPr>
          </a:p>
          <a:p>
            <a:pPr rtl="0"/>
            <a:br>
              <a:rPr lang="en-US" b="0" dirty="0">
                <a:effectLst/>
              </a:rPr>
            </a:br>
            <a:r>
              <a:rPr lang="en-US" sz="2200" b="0" i="0" u="none" strike="noStrike" dirty="0">
                <a:effectLst/>
                <a:latin typeface="Helvetica Neue"/>
                <a:ea typeface="Helvetica Neue"/>
                <a:cs typeface="Helvetica Neue"/>
                <a:sym typeface="Helvetica Neue"/>
              </a:rPr>
              <a:t>With a capability to radiate 3.6 MW net power, High frequency Active Auroral Research Program (HAARP) is the most powerful ionospheric heater in the world. It has the widest selectable frequency range: 2.8MHz to 10MHz and is constructed as a phased array to form multiple beams that can be modulated and steered rapidly for the desired application. HAARP has been used to create artificial airglow, artificial ionospheric layers, instabilities, irregularities and turbulence and a wide range of low frequency waves. The Geophysical Institute of the University of Alaska Fairbanks (UAF/GI) recently took ownership of HAARP from the Air Force Research Laboratory, restored the facility to operational status. This past February the UAF/GI carried out a campaign with multiple experiments and multiple sponsors. A follow-on campaign is planned for this fall. The status of HAARP and a summary of recent experiments will be presented.</a:t>
            </a:r>
            <a:endParaRPr lang="en-US" b="0" dirty="0">
              <a:effectLst/>
            </a:endParaRPr>
          </a:p>
          <a:p>
            <a:br>
              <a:rPr lang="en-US" b="0" dirty="0">
                <a:effectLst/>
              </a:rPr>
            </a:br>
            <a:endParaRPr lang="en-US" dirty="0"/>
          </a:p>
        </p:txBody>
      </p:sp>
    </p:spTree>
    <p:extLst>
      <p:ext uri="{BB962C8B-B14F-4D97-AF65-F5344CB8AC3E}">
        <p14:creationId xmlns:p14="http://schemas.microsoft.com/office/powerpoint/2010/main" val="1387745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https://climateviewer.com/haarp/</a:t>
            </a:r>
          </a:p>
          <a:p>
            <a:endParaRPr lang="en-US" dirty="0"/>
          </a:p>
        </p:txBody>
      </p:sp>
    </p:spTree>
    <p:extLst>
      <p:ext uri="{BB962C8B-B14F-4D97-AF65-F5344CB8AC3E}">
        <p14:creationId xmlns:p14="http://schemas.microsoft.com/office/powerpoint/2010/main" val="2898313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8753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tandart page">
    <p:spTree>
      <p:nvGrpSpPr>
        <p:cNvPr id="1" name=""/>
        <p:cNvGrpSpPr/>
        <p:nvPr/>
      </p:nvGrpSpPr>
      <p:grpSpPr>
        <a:xfrm>
          <a:off x="0" y="0"/>
          <a:ext cx="0" cy="0"/>
          <a:chOff x="0" y="0"/>
          <a:chExt cx="0" cy="0"/>
        </a:xfrm>
      </p:grpSpPr>
      <p:sp>
        <p:nvSpPr>
          <p:cNvPr id="11" name="Shape 11"/>
          <p:cNvSpPr/>
          <p:nvPr/>
        </p:nvSpPr>
        <p:spPr>
          <a:xfrm>
            <a:off x="2087" y="11703831"/>
            <a:ext cx="24379826" cy="2001575"/>
          </a:xfrm>
          <a:prstGeom prst="rect">
            <a:avLst/>
          </a:prstGeom>
          <a:solidFill>
            <a:srgbClr val="0E0F19"/>
          </a:soli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grpSp>
        <p:nvGrpSpPr>
          <p:cNvPr id="17" name="Group 17"/>
          <p:cNvGrpSpPr/>
          <p:nvPr/>
        </p:nvGrpSpPr>
        <p:grpSpPr>
          <a:xfrm>
            <a:off x="2089482" y="12598715"/>
            <a:ext cx="10113986" cy="753296"/>
            <a:chOff x="1036946" y="445841"/>
            <a:chExt cx="10113985" cy="753294"/>
          </a:xfrm>
        </p:grpSpPr>
        <p:sp>
          <p:nvSpPr>
            <p:cNvPr id="12" name="Shape 12"/>
            <p:cNvSpPr/>
            <p:nvPr/>
          </p:nvSpPr>
          <p:spPr>
            <a:xfrm>
              <a:off x="1071519" y="445841"/>
              <a:ext cx="9233754" cy="1564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0000"/>
                </a:lnSpc>
                <a:defRPr sz="3500" cap="all" spc="735" baseline="0">
                  <a:solidFill>
                    <a:srgbClr val="F0F0F0"/>
                  </a:solidFill>
                  <a:latin typeface="+mn-lt"/>
                  <a:ea typeface="+mn-ea"/>
                  <a:cs typeface="+mn-cs"/>
                  <a:sym typeface="Open Sans Light"/>
                </a:defRPr>
              </a:lvl1pPr>
            </a:lstStyle>
            <a:p>
              <a:r>
                <a:rPr lang="en-US" dirty="0"/>
                <a:t>Ionospheric heaters</a:t>
              </a:r>
              <a:endParaRPr dirty="0"/>
            </a:p>
          </p:txBody>
        </p:sp>
        <p:sp>
          <p:nvSpPr>
            <p:cNvPr id="13" name="Shape 13"/>
            <p:cNvSpPr/>
            <p:nvPr/>
          </p:nvSpPr>
          <p:spPr>
            <a:xfrm>
              <a:off x="1036946" y="840063"/>
              <a:ext cx="10113985" cy="3590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1800" cap="all" spc="378" baseline="66666">
                  <a:solidFill>
                    <a:srgbClr val="45485C"/>
                  </a:solidFill>
                  <a:latin typeface="Open Sans Semibold"/>
                  <a:ea typeface="Open Sans Semibold"/>
                  <a:cs typeface="Open Sans Semibold"/>
                  <a:sym typeface="Open Sans Semibold"/>
                </a:defRPr>
              </a:lvl1pPr>
            </a:lstStyle>
            <a:p>
              <a:r>
                <a:rPr lang="en-US" sz="2500" dirty="0"/>
                <a:t>Space weather control and geophysical warfare</a:t>
              </a:r>
              <a:endParaRPr sz="2500" dirty="0"/>
            </a:p>
          </p:txBody>
        </p:sp>
      </p:grpSp>
      <p:sp>
        <p:nvSpPr>
          <p:cNvPr id="18" name="Shape 18"/>
          <p:cNvSpPr>
            <a:spLocks noGrp="1"/>
          </p:cNvSpPr>
          <p:nvPr>
            <p:ph type="sldNum" sz="quarter" idx="2"/>
          </p:nvPr>
        </p:nvSpPr>
        <p:spPr>
          <a:xfrm>
            <a:off x="22570656" y="12730359"/>
            <a:ext cx="864077" cy="410369"/>
          </a:xfrm>
          <a:prstGeom prst="rect">
            <a:avLst/>
          </a:prstGeom>
        </p:spPr>
        <p:txBody>
          <a:bodyPr wrap="square"/>
          <a:lstStyle>
            <a:lvl1pPr>
              <a:defRPr sz="3000" cap="all" spc="378" baseline="66666">
                <a:solidFill>
                  <a:srgbClr val="45485C"/>
                </a:solidFill>
              </a:defRPr>
            </a:lvl1pPr>
          </a:lstStyle>
          <a:p>
            <a:fld id="{86CB4B4D-7CA3-9044-876B-883B54F8677D}" type="slidenum">
              <a:rPr lang="uk-UA" smtClean="0"/>
              <a:pPr/>
              <a:t>‹#›</a:t>
            </a:fld>
            <a:endParaRPr lang="uk-UA"/>
          </a:p>
        </p:txBody>
      </p:sp>
      <p:pic>
        <p:nvPicPr>
          <p:cNvPr id="3" name="Picture 2">
            <a:extLst>
              <a:ext uri="{FF2B5EF4-FFF2-40B4-BE49-F238E27FC236}">
                <a16:creationId xmlns:a16="http://schemas.microsoft.com/office/drawing/2014/main" id="{2379F6ED-5232-40B0-8F68-7EDA8768B7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050" y="11919566"/>
            <a:ext cx="1528971" cy="1528971"/>
          </a:xfrm>
          <a:prstGeom prst="rect">
            <a:avLst/>
          </a:prstGeom>
        </p:spPr>
      </p:pic>
      <p:pic>
        <p:nvPicPr>
          <p:cNvPr id="4" name="Picture 3">
            <a:extLst>
              <a:ext uri="{FF2B5EF4-FFF2-40B4-BE49-F238E27FC236}">
                <a16:creationId xmlns:a16="http://schemas.microsoft.com/office/drawing/2014/main" id="{BBDDBDA5-2D50-41F3-B9D3-740E67EA08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1629" y="11940132"/>
            <a:ext cx="1528971" cy="1528971"/>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t page &amp; Photo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524031" y="4018830"/>
            <a:ext cx="1914525" cy="1914525"/>
          </a:xfrm>
        </p:spPr>
        <p:txBody>
          <a:bodyPr/>
          <a:lstStyle/>
          <a:p>
            <a:endParaRPr lang="en-US"/>
          </a:p>
        </p:txBody>
      </p:sp>
      <p:sp>
        <p:nvSpPr>
          <p:cNvPr id="20" name="Picture Placeholder 2"/>
          <p:cNvSpPr>
            <a:spLocks noGrp="1"/>
          </p:cNvSpPr>
          <p:nvPr>
            <p:ph type="pic" sz="quarter" idx="11"/>
          </p:nvPr>
        </p:nvSpPr>
        <p:spPr>
          <a:xfrm>
            <a:off x="7711671" y="4018830"/>
            <a:ext cx="1914525" cy="1914525"/>
          </a:xfrm>
        </p:spPr>
        <p:txBody>
          <a:bodyPr/>
          <a:lstStyle/>
          <a:p>
            <a:endParaRPr lang="en-US"/>
          </a:p>
        </p:txBody>
      </p:sp>
      <p:sp>
        <p:nvSpPr>
          <p:cNvPr id="21" name="Picture Placeholder 2"/>
          <p:cNvSpPr>
            <a:spLocks noGrp="1"/>
          </p:cNvSpPr>
          <p:nvPr>
            <p:ph type="pic" sz="quarter" idx="12"/>
          </p:nvPr>
        </p:nvSpPr>
        <p:spPr>
          <a:xfrm>
            <a:off x="9899311" y="4018830"/>
            <a:ext cx="1914525" cy="1914525"/>
          </a:xfrm>
        </p:spPr>
        <p:txBody>
          <a:bodyPr/>
          <a:lstStyle/>
          <a:p>
            <a:endParaRPr lang="en-US"/>
          </a:p>
        </p:txBody>
      </p:sp>
      <p:sp>
        <p:nvSpPr>
          <p:cNvPr id="22" name="Picture Placeholder 2"/>
          <p:cNvSpPr>
            <a:spLocks noGrp="1"/>
          </p:cNvSpPr>
          <p:nvPr>
            <p:ph type="pic" sz="quarter" idx="13"/>
          </p:nvPr>
        </p:nvSpPr>
        <p:spPr>
          <a:xfrm>
            <a:off x="12086951" y="4018830"/>
            <a:ext cx="1914525" cy="1914525"/>
          </a:xfrm>
        </p:spPr>
        <p:txBody>
          <a:bodyPr/>
          <a:lstStyle/>
          <a:p>
            <a:endParaRPr lang="en-US"/>
          </a:p>
        </p:txBody>
      </p:sp>
      <p:sp>
        <p:nvSpPr>
          <p:cNvPr id="23" name="Picture Placeholder 2"/>
          <p:cNvSpPr>
            <a:spLocks noGrp="1"/>
          </p:cNvSpPr>
          <p:nvPr>
            <p:ph type="pic" sz="quarter" idx="14"/>
          </p:nvPr>
        </p:nvSpPr>
        <p:spPr>
          <a:xfrm>
            <a:off x="14274591" y="4018830"/>
            <a:ext cx="1914525" cy="1914525"/>
          </a:xfrm>
        </p:spPr>
        <p:txBody>
          <a:bodyPr/>
          <a:lstStyle/>
          <a:p>
            <a:endParaRPr lang="en-US"/>
          </a:p>
        </p:txBody>
      </p:sp>
      <p:sp>
        <p:nvSpPr>
          <p:cNvPr id="24" name="Picture Placeholder 2"/>
          <p:cNvSpPr>
            <a:spLocks noGrp="1"/>
          </p:cNvSpPr>
          <p:nvPr>
            <p:ph type="pic" sz="quarter" idx="15"/>
          </p:nvPr>
        </p:nvSpPr>
        <p:spPr>
          <a:xfrm>
            <a:off x="16462232" y="4018830"/>
            <a:ext cx="1914525" cy="1914525"/>
          </a:xfrm>
        </p:spPr>
        <p:txBody>
          <a:bodyPr/>
          <a:lstStyle/>
          <a:p>
            <a:endParaRPr lang="en-US"/>
          </a:p>
        </p:txBody>
      </p:sp>
      <p:sp>
        <p:nvSpPr>
          <p:cNvPr id="25" name="Picture Placeholder 2"/>
          <p:cNvSpPr>
            <a:spLocks noGrp="1"/>
          </p:cNvSpPr>
          <p:nvPr>
            <p:ph type="pic" sz="quarter" idx="16"/>
          </p:nvPr>
        </p:nvSpPr>
        <p:spPr>
          <a:xfrm>
            <a:off x="5524031" y="6265198"/>
            <a:ext cx="1914525" cy="1914525"/>
          </a:xfrm>
        </p:spPr>
        <p:txBody>
          <a:bodyPr/>
          <a:lstStyle/>
          <a:p>
            <a:endParaRPr lang="en-US"/>
          </a:p>
        </p:txBody>
      </p:sp>
      <p:sp>
        <p:nvSpPr>
          <p:cNvPr id="26" name="Picture Placeholder 2"/>
          <p:cNvSpPr>
            <a:spLocks noGrp="1"/>
          </p:cNvSpPr>
          <p:nvPr>
            <p:ph type="pic" sz="quarter" idx="17"/>
          </p:nvPr>
        </p:nvSpPr>
        <p:spPr>
          <a:xfrm>
            <a:off x="7711671" y="6265198"/>
            <a:ext cx="1914525" cy="1914525"/>
          </a:xfrm>
        </p:spPr>
        <p:txBody>
          <a:bodyPr/>
          <a:lstStyle/>
          <a:p>
            <a:endParaRPr lang="en-US"/>
          </a:p>
        </p:txBody>
      </p:sp>
      <p:sp>
        <p:nvSpPr>
          <p:cNvPr id="27" name="Picture Placeholder 2"/>
          <p:cNvSpPr>
            <a:spLocks noGrp="1"/>
          </p:cNvSpPr>
          <p:nvPr>
            <p:ph type="pic" sz="quarter" idx="18"/>
          </p:nvPr>
        </p:nvSpPr>
        <p:spPr>
          <a:xfrm>
            <a:off x="9899311" y="6265198"/>
            <a:ext cx="1914525" cy="1914525"/>
          </a:xfrm>
        </p:spPr>
        <p:txBody>
          <a:bodyPr/>
          <a:lstStyle/>
          <a:p>
            <a:endParaRPr lang="en-US"/>
          </a:p>
        </p:txBody>
      </p:sp>
      <p:sp>
        <p:nvSpPr>
          <p:cNvPr id="28" name="Picture Placeholder 2"/>
          <p:cNvSpPr>
            <a:spLocks noGrp="1"/>
          </p:cNvSpPr>
          <p:nvPr>
            <p:ph type="pic" sz="quarter" idx="19"/>
          </p:nvPr>
        </p:nvSpPr>
        <p:spPr>
          <a:xfrm>
            <a:off x="12086951" y="6265198"/>
            <a:ext cx="1914525" cy="1914525"/>
          </a:xfrm>
        </p:spPr>
        <p:txBody>
          <a:bodyPr/>
          <a:lstStyle/>
          <a:p>
            <a:endParaRPr lang="en-US"/>
          </a:p>
        </p:txBody>
      </p:sp>
      <p:sp>
        <p:nvSpPr>
          <p:cNvPr id="29" name="Picture Placeholder 2"/>
          <p:cNvSpPr>
            <a:spLocks noGrp="1"/>
          </p:cNvSpPr>
          <p:nvPr>
            <p:ph type="pic" sz="quarter" idx="20"/>
          </p:nvPr>
        </p:nvSpPr>
        <p:spPr>
          <a:xfrm>
            <a:off x="14274591" y="6265198"/>
            <a:ext cx="1914525" cy="1914525"/>
          </a:xfrm>
        </p:spPr>
        <p:txBody>
          <a:bodyPr/>
          <a:lstStyle/>
          <a:p>
            <a:endParaRPr lang="en-US"/>
          </a:p>
        </p:txBody>
      </p:sp>
      <p:sp>
        <p:nvSpPr>
          <p:cNvPr id="30" name="Picture Placeholder 2"/>
          <p:cNvSpPr>
            <a:spLocks noGrp="1"/>
          </p:cNvSpPr>
          <p:nvPr>
            <p:ph type="pic" sz="quarter" idx="21"/>
          </p:nvPr>
        </p:nvSpPr>
        <p:spPr>
          <a:xfrm>
            <a:off x="16462232" y="6265198"/>
            <a:ext cx="1914525" cy="1914525"/>
          </a:xfrm>
        </p:spPr>
        <p:txBody>
          <a:bodyPr/>
          <a:lstStyle/>
          <a:p>
            <a:endParaRPr lang="en-US"/>
          </a:p>
        </p:txBody>
      </p:sp>
      <p:sp>
        <p:nvSpPr>
          <p:cNvPr id="31" name="Shape 11">
            <a:extLst>
              <a:ext uri="{FF2B5EF4-FFF2-40B4-BE49-F238E27FC236}">
                <a16:creationId xmlns:a16="http://schemas.microsoft.com/office/drawing/2014/main" id="{1776AE69-0BFF-409D-A677-C07C0D27BF40}"/>
              </a:ext>
            </a:extLst>
          </p:cNvPr>
          <p:cNvSpPr/>
          <p:nvPr userDrawn="1"/>
        </p:nvSpPr>
        <p:spPr>
          <a:xfrm>
            <a:off x="2087" y="11703831"/>
            <a:ext cx="24379826" cy="2001575"/>
          </a:xfrm>
          <a:prstGeom prst="rect">
            <a:avLst/>
          </a:prstGeom>
          <a:solidFill>
            <a:srgbClr val="0E0F19"/>
          </a:soli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grpSp>
        <p:nvGrpSpPr>
          <p:cNvPr id="32" name="Group 17">
            <a:extLst>
              <a:ext uri="{FF2B5EF4-FFF2-40B4-BE49-F238E27FC236}">
                <a16:creationId xmlns:a16="http://schemas.microsoft.com/office/drawing/2014/main" id="{0A7B0BCD-4759-490A-AF6C-EC7EAF71D768}"/>
              </a:ext>
            </a:extLst>
          </p:cNvPr>
          <p:cNvGrpSpPr/>
          <p:nvPr userDrawn="1"/>
        </p:nvGrpSpPr>
        <p:grpSpPr>
          <a:xfrm>
            <a:off x="2089482" y="12598715"/>
            <a:ext cx="10113986" cy="753296"/>
            <a:chOff x="1036946" y="445841"/>
            <a:chExt cx="10113985" cy="753294"/>
          </a:xfrm>
        </p:grpSpPr>
        <p:sp>
          <p:nvSpPr>
            <p:cNvPr id="33" name="Shape 12">
              <a:extLst>
                <a:ext uri="{FF2B5EF4-FFF2-40B4-BE49-F238E27FC236}">
                  <a16:creationId xmlns:a16="http://schemas.microsoft.com/office/drawing/2014/main" id="{CA5C73F8-6184-41B2-8EA9-D837C1741E71}"/>
                </a:ext>
              </a:extLst>
            </p:cNvPr>
            <p:cNvSpPr/>
            <p:nvPr/>
          </p:nvSpPr>
          <p:spPr>
            <a:xfrm>
              <a:off x="1071519" y="445841"/>
              <a:ext cx="9233754" cy="1564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nSpc>
                  <a:spcPct val="10000"/>
                </a:lnSpc>
                <a:defRPr sz="3500" cap="all" spc="735" baseline="0">
                  <a:solidFill>
                    <a:srgbClr val="F0F0F0"/>
                  </a:solidFill>
                  <a:latin typeface="+mn-lt"/>
                  <a:ea typeface="+mn-ea"/>
                  <a:cs typeface="+mn-cs"/>
                  <a:sym typeface="Open Sans Light"/>
                </a:defRPr>
              </a:lvl1pPr>
            </a:lstStyle>
            <a:p>
              <a:r>
                <a:rPr lang="en-US" dirty="0"/>
                <a:t>Ionospheric heaters</a:t>
              </a:r>
              <a:endParaRPr dirty="0"/>
            </a:p>
          </p:txBody>
        </p:sp>
        <p:sp>
          <p:nvSpPr>
            <p:cNvPr id="34" name="Shape 13">
              <a:extLst>
                <a:ext uri="{FF2B5EF4-FFF2-40B4-BE49-F238E27FC236}">
                  <a16:creationId xmlns:a16="http://schemas.microsoft.com/office/drawing/2014/main" id="{76F506E1-CD06-41FD-BE84-794994BB5884}"/>
                </a:ext>
              </a:extLst>
            </p:cNvPr>
            <p:cNvSpPr/>
            <p:nvPr/>
          </p:nvSpPr>
          <p:spPr>
            <a:xfrm>
              <a:off x="1036946" y="840063"/>
              <a:ext cx="10113985" cy="3590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1800" cap="all" spc="378" baseline="66666">
                  <a:solidFill>
                    <a:srgbClr val="45485C"/>
                  </a:solidFill>
                  <a:latin typeface="Open Sans Semibold"/>
                  <a:ea typeface="Open Sans Semibold"/>
                  <a:cs typeface="Open Sans Semibold"/>
                  <a:sym typeface="Open Sans Semibold"/>
                </a:defRPr>
              </a:lvl1pPr>
            </a:lstStyle>
            <a:p>
              <a:r>
                <a:rPr lang="en-US" sz="2500" dirty="0"/>
                <a:t>Space weather control and geophysical warfare</a:t>
              </a:r>
              <a:endParaRPr sz="2500" dirty="0"/>
            </a:p>
          </p:txBody>
        </p:sp>
      </p:grpSp>
      <p:sp>
        <p:nvSpPr>
          <p:cNvPr id="35" name="Shape 18">
            <a:extLst>
              <a:ext uri="{FF2B5EF4-FFF2-40B4-BE49-F238E27FC236}">
                <a16:creationId xmlns:a16="http://schemas.microsoft.com/office/drawing/2014/main" id="{914F5646-F650-4314-B4AA-4D1799A81C59}"/>
              </a:ext>
            </a:extLst>
          </p:cNvPr>
          <p:cNvSpPr>
            <a:spLocks noGrp="1"/>
          </p:cNvSpPr>
          <p:nvPr>
            <p:ph type="sldNum" sz="quarter" idx="2"/>
          </p:nvPr>
        </p:nvSpPr>
        <p:spPr>
          <a:xfrm>
            <a:off x="22570656" y="12730359"/>
            <a:ext cx="864077" cy="410369"/>
          </a:xfrm>
          <a:prstGeom prst="rect">
            <a:avLst/>
          </a:prstGeom>
        </p:spPr>
        <p:txBody>
          <a:bodyPr wrap="square"/>
          <a:lstStyle>
            <a:lvl1pPr>
              <a:defRPr sz="3000" cap="all" spc="378" baseline="66666">
                <a:solidFill>
                  <a:srgbClr val="45485C"/>
                </a:solidFill>
              </a:defRPr>
            </a:lvl1pPr>
          </a:lstStyle>
          <a:p>
            <a:fld id="{86CB4B4D-7CA3-9044-876B-883B54F8677D}" type="slidenum">
              <a:rPr lang="uk-UA" smtClean="0"/>
              <a:pPr/>
              <a:t>‹#›</a:t>
            </a:fld>
            <a:endParaRPr lang="uk-UA"/>
          </a:p>
        </p:txBody>
      </p:sp>
      <p:pic>
        <p:nvPicPr>
          <p:cNvPr id="43" name="Picture 42">
            <a:extLst>
              <a:ext uri="{FF2B5EF4-FFF2-40B4-BE49-F238E27FC236}">
                <a16:creationId xmlns:a16="http://schemas.microsoft.com/office/drawing/2014/main" id="{C982CE1D-787B-4211-AA36-D4F6E30B3E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050" y="11919566"/>
            <a:ext cx="1528971" cy="1528971"/>
          </a:xfrm>
          <a:prstGeom prst="rect">
            <a:avLst/>
          </a:prstGeom>
        </p:spPr>
      </p:pic>
      <p:pic>
        <p:nvPicPr>
          <p:cNvPr id="44" name="Picture 43">
            <a:extLst>
              <a:ext uri="{FF2B5EF4-FFF2-40B4-BE49-F238E27FC236}">
                <a16:creationId xmlns:a16="http://schemas.microsoft.com/office/drawing/2014/main" id="{815E6DEF-1C03-4557-B45B-3830B7E82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1629" y="11940132"/>
            <a:ext cx="1528971" cy="1528971"/>
          </a:xfrm>
          <a:prstGeom prst="rect">
            <a:avLst/>
          </a:prstGeom>
        </p:spPr>
      </p:pic>
    </p:spTree>
    <p:extLst>
      <p:ext uri="{BB962C8B-B14F-4D97-AF65-F5344CB8AC3E}">
        <p14:creationId xmlns:p14="http://schemas.microsoft.com/office/powerpoint/2010/main" val="85984888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6" name="Shape 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61823"/>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hape 4"/>
          <p:cNvSpPr>
            <a:spLocks noGrp="1"/>
          </p:cNvSpPr>
          <p:nvPr>
            <p:ph type="sldNum" sz="quarter" idx="2"/>
          </p:nvPr>
        </p:nvSpPr>
        <p:spPr>
          <a:xfrm>
            <a:off x="11976267" y="13081000"/>
            <a:ext cx="418766" cy="457200"/>
          </a:xfrm>
          <a:prstGeom prst="rect">
            <a:avLst/>
          </a:prstGeom>
          <a:ln w="12700">
            <a:miter lim="400000"/>
          </a:ln>
        </p:spPr>
        <p:txBody>
          <a:bodyPr wrap="none" lIns="50800" tIns="50800" rIns="50800" bIns="50800">
            <a:spAutoFit/>
          </a:bodyPr>
          <a:lstStyle>
            <a:lvl1pPr algn="ctr">
              <a:defRPr sz="2100" baseline="0">
                <a:solidFill>
                  <a:srgbClr val="45475B"/>
                </a:solidFill>
                <a:latin typeface="Open Sans Semibold"/>
                <a:ea typeface="Open Sans Semibold"/>
                <a:cs typeface="Open Sans Semibold"/>
                <a:sym typeface="Open Sans Semibold"/>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0" r:id="rId3"/>
  </p:sldLayoutIdLst>
  <p:transition spd="med"/>
  <p:txStyles>
    <p:titleStyle>
      <a:lvl1pPr marL="0" marR="0" indent="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Lato Black" panose="020F0A02020204030203" pitchFamily="34" charset="0"/>
          <a:ea typeface="+mn-ea"/>
          <a:cs typeface="+mn-cs"/>
          <a:sym typeface="Open Sans Light"/>
        </a:defRPr>
      </a:lvl1pPr>
      <a:lvl2pPr marL="0" marR="0" indent="22860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mn-lt"/>
          <a:ea typeface="+mn-ea"/>
          <a:cs typeface="+mn-cs"/>
          <a:sym typeface="Open Sans Light"/>
        </a:defRPr>
      </a:lvl2pPr>
      <a:lvl3pPr marL="0" marR="0" indent="45720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mn-lt"/>
          <a:ea typeface="+mn-ea"/>
          <a:cs typeface="+mn-cs"/>
          <a:sym typeface="Open Sans Light"/>
        </a:defRPr>
      </a:lvl3pPr>
      <a:lvl4pPr marL="0" marR="0" indent="68580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mn-lt"/>
          <a:ea typeface="+mn-ea"/>
          <a:cs typeface="+mn-cs"/>
          <a:sym typeface="Open Sans Light"/>
        </a:defRPr>
      </a:lvl4pPr>
      <a:lvl5pPr marL="0" marR="0" indent="91440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mn-lt"/>
          <a:ea typeface="+mn-ea"/>
          <a:cs typeface="+mn-cs"/>
          <a:sym typeface="Open Sans Light"/>
        </a:defRPr>
      </a:lvl5pPr>
      <a:lvl6pPr marL="0" marR="0" indent="114300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mn-lt"/>
          <a:ea typeface="+mn-ea"/>
          <a:cs typeface="+mn-cs"/>
          <a:sym typeface="Open Sans Light"/>
        </a:defRPr>
      </a:lvl6pPr>
      <a:lvl7pPr marL="0" marR="0" indent="137160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mn-lt"/>
          <a:ea typeface="+mn-ea"/>
          <a:cs typeface="+mn-cs"/>
          <a:sym typeface="Open Sans Light"/>
        </a:defRPr>
      </a:lvl7pPr>
      <a:lvl8pPr marL="0" marR="0" indent="160020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mn-lt"/>
          <a:ea typeface="+mn-ea"/>
          <a:cs typeface="+mn-cs"/>
          <a:sym typeface="Open Sans Light"/>
        </a:defRPr>
      </a:lvl8pPr>
      <a:lvl9pPr marL="0" marR="0" indent="1828800" algn="ctr" defTabSz="825500" rtl="0" latinLnBrk="0">
        <a:lnSpc>
          <a:spcPct val="10000"/>
        </a:lnSpc>
        <a:spcBef>
          <a:spcPts val="0"/>
        </a:spcBef>
        <a:spcAft>
          <a:spcPts val="0"/>
        </a:spcAft>
        <a:buClrTx/>
        <a:buSzTx/>
        <a:buFontTx/>
        <a:buNone/>
        <a:tabLst/>
        <a:defRPr sz="12500" b="0" i="0" u="none" strike="noStrike" cap="all" spc="2625" baseline="0">
          <a:ln>
            <a:noFill/>
          </a:ln>
          <a:solidFill>
            <a:srgbClr val="F0F0F0"/>
          </a:solidFill>
          <a:uFillTx/>
          <a:latin typeface="+mn-lt"/>
          <a:ea typeface="+mn-ea"/>
          <a:cs typeface="+mn-cs"/>
          <a:sym typeface="Open Sans Light"/>
        </a:defRPr>
      </a:lvl9pPr>
    </p:titleStyle>
    <p:bodyStyle>
      <a:lvl1pPr marL="268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Lato Medium"/>
          <a:ea typeface="+mj-ea"/>
          <a:cs typeface="+mj-cs"/>
          <a:sym typeface="Open Sans"/>
        </a:defRPr>
      </a:lvl1pPr>
      <a:lvl2pPr marL="903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Lato Medium"/>
          <a:ea typeface="+mj-ea"/>
          <a:cs typeface="+mj-cs"/>
          <a:sym typeface="Open Sans"/>
        </a:defRPr>
      </a:lvl2pPr>
      <a:lvl3pPr marL="1538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Lato Medium"/>
          <a:ea typeface="+mj-ea"/>
          <a:cs typeface="+mj-cs"/>
          <a:sym typeface="Open Sans"/>
        </a:defRPr>
      </a:lvl3pPr>
      <a:lvl4pPr marL="2173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Lato Medium"/>
          <a:ea typeface="+mj-ea"/>
          <a:cs typeface="+mj-cs"/>
          <a:sym typeface="Open Sans"/>
        </a:defRPr>
      </a:lvl4pPr>
      <a:lvl5pPr marL="2808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Lato Medium"/>
          <a:ea typeface="+mj-ea"/>
          <a:cs typeface="+mj-cs"/>
          <a:sym typeface="Open Sans"/>
        </a:defRPr>
      </a:lvl5pPr>
      <a:lvl6pPr marL="3443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mj-lt"/>
          <a:ea typeface="+mj-ea"/>
          <a:cs typeface="+mj-cs"/>
          <a:sym typeface="Open Sans"/>
        </a:defRPr>
      </a:lvl6pPr>
      <a:lvl7pPr marL="4078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mj-lt"/>
          <a:ea typeface="+mj-ea"/>
          <a:cs typeface="+mj-cs"/>
          <a:sym typeface="Open Sans"/>
        </a:defRPr>
      </a:lvl7pPr>
      <a:lvl8pPr marL="4713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mj-lt"/>
          <a:ea typeface="+mj-ea"/>
          <a:cs typeface="+mj-cs"/>
          <a:sym typeface="Open Sans"/>
        </a:defRPr>
      </a:lvl8pPr>
      <a:lvl9pPr marL="5348653" marR="0" indent="-268653" algn="l" defTabSz="825500" latinLnBrk="0">
        <a:lnSpc>
          <a:spcPct val="100000"/>
        </a:lnSpc>
        <a:spcBef>
          <a:spcPts val="5200"/>
        </a:spcBef>
        <a:spcAft>
          <a:spcPts val="0"/>
        </a:spcAft>
        <a:buClrTx/>
        <a:buSzPct val="75000"/>
        <a:buFontTx/>
        <a:buChar char="•"/>
        <a:tabLst/>
        <a:defRPr sz="2200" b="0" i="0" u="none" strike="noStrike" cap="none" spc="0" baseline="54545">
          <a:ln>
            <a:noFill/>
          </a:ln>
          <a:solidFill>
            <a:srgbClr val="FFFFFF"/>
          </a:solidFill>
          <a:uFillTx/>
          <a:latin typeface="+mj-lt"/>
          <a:ea typeface="+mj-ea"/>
          <a:cs typeface="+mj-cs"/>
          <a:sym typeface="Open Sans"/>
        </a:defRPr>
      </a:lvl9pPr>
    </p:bodyStyle>
    <p:otherStyle>
      <a:lvl1pPr marL="0" marR="0" indent="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1pPr>
      <a:lvl2pPr marL="0" marR="0" indent="22860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2pPr>
      <a:lvl3pPr marL="0" marR="0" indent="45720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3pPr>
      <a:lvl4pPr marL="0" marR="0" indent="68580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4pPr>
      <a:lvl5pPr marL="0" marR="0" indent="91440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5pPr>
      <a:lvl6pPr marL="0" marR="0" indent="114300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6pPr>
      <a:lvl7pPr marL="0" marR="0" indent="137160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7pPr>
      <a:lvl8pPr marL="0" marR="0" indent="160020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8pPr>
      <a:lvl9pPr marL="0" marR="0" indent="1828800" algn="ctr" defTabSz="825500"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Open Sans Semibold"/>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eathermodificationhistory.com/" TargetMode="External"/><Relationship Id="rId3" Type="http://schemas.openxmlformats.org/officeDocument/2006/relationships/image" Target="../media/image4.png"/><Relationship Id="rId7" Type="http://schemas.openxmlformats.org/officeDocument/2006/relationships/hyperlink" Target="https://climateviewer.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weathermodificationhistory.com/president-lyndon-johnson-weather-wafar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hyperlink" Target="https://weathermodificationhistory.com/limited-test-ban-treaty/"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hyperlink" Target="https://weathermodificationhistory.com/project-west-ford-space-needle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hyperlink" Target="https://weathermodificationhistory.com/plasma-seeding-magnetospheric-modification-begin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8" Type="http://schemas.openxmlformats.org/officeDocument/2006/relationships/hyperlink" Target="https://weathermodificationhistory.com/WMH/pdf/care-bernhardt.pdf" TargetMode="External"/><Relationship Id="rId3" Type="http://schemas.openxmlformats.org/officeDocument/2006/relationships/hyperlink" Target="https://weathermodificationhistory.com/tags/sounding-rocket/" TargetMode="External"/><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hyperlink" Target="https://www.nasa.gov/mission_pages/sounding-rockets/tracers/metals.html" TargetMode="External"/><Relationship Id="rId9"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hyperlink" Target="https://weathermodificationhistory.com/combined-release-radiation-effects-satellite-crres-arecibo-ionospheric-heater/" TargetMode="External"/><Relationship Id="rId7"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climateviewer.com/2018/11/05/arecibo-ionospheric-heater-is-boiling-the-tropics-november-3-9-2018/" TargetMode="External"/><Relationship Id="rId5" Type="http://schemas.openxmlformats.org/officeDocument/2006/relationships/image" Target="../media/image27.jpg"/><Relationship Id="rId4" Type="http://schemas.openxmlformats.org/officeDocument/2006/relationships/hyperlink" Target="http://www.dtic.mil/cgi-bin/GetTRDoc?AD=ADA29321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eathermodificationhistory.com/internation-treaties-and-active-experiments-in-space/"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hyperlink" Target="http://oai.dtic.mil/oai/oai?verb=getRecord&amp;metadataPrefix=html&amp;identifier=ADA219368"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eathermodificationhistory.com/department-of-defense-haarp-steering-group-joint-services-progra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s://www.wired.com/images_blogs/dangerroom/2009/07/haarp_1990.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eathermodificationhistory.com/high-frequency-active-auroral-research-program-haarp-operational/"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hyperlink" Target="https://weathermodificationhistory.com/haarp-ionospheric-research-instrument-iri-full-powe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limateviewer.com/2017/11/07/ten-technologies-to-own-the-weather-today/"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hyperlink" Target="https://climateviewer.com/haarp/"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https://www.americanradiohistory.com/Archive-Monitoring-TImes/2000s/Monitoring-Times-2001-02.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hyperlink" Target="https://climateviewer.com/2018/05/04/russian-woodpecker-chernobyl-meltdown-ionospheric-heating-over-usa-1983-1986/"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hyperlink" Target="http://climateviewer.org/pollution-and-privacy/atmospheric-sensors-and-emf-sites/maps/russian-woodpecker-duga-krug-radars/" TargetMode="Externa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hyperlink" Target="https://climateviewer.com/2018/05/04/russian-woodpecker-chernobyl-meltdown-ionospheric-heating-over-usa-1983-1986/"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climateviewer.com/2018/05/04/russian-woodpecker-chernobyl-meltdown-ionospheric-heating-over-usa-1983-1986/"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hyperlink" Target="https://climateviewer.com/2018/05/04/russian-woodpecker-chernobyl-meltdown-ionospheric-heating-over-usa-1983-1986/"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en.wikipedia.org/wiki/Chernobyl_disaster" TargetMode="External"/><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hyperlink" Target="https://web.archive.org/web/20171025072820/https:/climatex.mit.edu/purposeful-anthropogenic-climate-alteration-rf-ionospheric-heater-arrogance-eg-haarp"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web.archive.org/web/20171025072820/https:/www.youtube.com/watch?v=ZCSnKNoyWtw" TargetMode="External"/><Relationship Id="rId5" Type="http://schemas.openxmlformats.org/officeDocument/2006/relationships/hyperlink" Target="http://web.archive.org/web/20171025072820/https:/www.nature.com/news/climate-change-the-case-of-the-missing-heat-1.14525" TargetMode="Externa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hyperlink" Target="https://climateviewer.com/2014/04/01/haarp-lucy-sky-diamonds/"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hyperlink" Target="https://www.cia.gov/library/readingroom/document/cia-rdp90-00965r000100160095-3"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hyperlink" Target="https://www.cnn.com/2016/11/29/politics/space-war-lasers-satellites-russia-china/index.html" TargetMode="External"/><Relationship Id="rId7" Type="http://schemas.openxmlformats.org/officeDocument/2006/relationships/hyperlink" Target="https://nationalinterest.org/blog/the-buzz/get-ready-chinas-laser-weapons-arsenal-20138"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gif"/></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hyperlink" Target="https://climateviewer.com/2018/06/19/trumps-space-force-owning-the-weather-2025/"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en.wikipedia.org/wiki/Christofilos_effect" TargetMode="External"/><Relationship Id="rId7" Type="http://schemas.openxmlformats.org/officeDocument/2006/relationships/hyperlink" Target="https://weathermodificationhistory.com/limited-test-ban-treaty/"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hyperlink" Target="https://fas.org/sgp/othergov/doe/lanl/docs1/00322994.pdf" TargetMode="External"/><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ndex.php?title=Christofilos_effect&amp;oldid=52642880" TargetMode="External"/><Relationship Id="rId7"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hyperlink" Target="https://www.scribd.com/document/134612875/Satellite-Threat-Due-to-High-Altitude-Nuclear-Detonation-Eisenhower-Institute-Papadopoulos-Presentation-280369" TargetMode="External"/><Relationship Id="rId4" Type="http://schemas.openxmlformats.org/officeDocument/2006/relationships/hyperlink" Target="https://en.wikipedia.org/wiki/List_of_artificial_radiation_belt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hyperlink" Target="https://climateviewer.com/2014/09/22/history-haarp-heating-holes-heaven/" TargetMode="External"/><Relationship Id="rId7" Type="http://schemas.openxmlformats.org/officeDocument/2006/relationships/hyperlink" Target="https://sites.google.com/alaska.edu/gakonahaarpoon/artificial-aurora"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hyperlink" Target="https://climateviewer.com/2015/01/01/ionospheric-heaters-destroying-van-allen-belts-2/" TargetMode="Externa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climateviewer.com/2014/10/18/ionospheric-heaters-how-haarp-really-works/" TargetMode="External"/><Relationship Id="rId7" Type="http://schemas.openxmlformats.org/officeDocument/2006/relationships/hyperlink" Target="http://spp.astro.umd.edu/SpaceWebProj/Invited%20Talks/Ionospheric%20Current%20Drive-2010.pdf"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7.gif"/><Relationship Id="rId5" Type="http://schemas.openxmlformats.org/officeDocument/2006/relationships/image" Target="../media/image56.jpg"/><Relationship Id="rId4" Type="http://schemas.openxmlformats.org/officeDocument/2006/relationships/hyperlink" Target="http://spp.astro.umd.edu/SpaceWebProj/Invited%20Talks/Active%20Experiments-2013.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limateviewer.com/2014/10/18/ionospheric-heaters-how-haarp-really-works/"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hyperlink" Target="http://spp.astro.umd.edu/SpaceWebProj/Invited%20Talks/Active%20Experiments-2013.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limateviewer.com/2014/10/22/haarp-boat-ionospheric-heaters-go-mobile/"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Counterforce"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hyperlink" Target="http://spp.astro.umd.edu/SpaceWebProj/Invited%20Talks/Barge%20Based%20ELF-2010.pdf"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hyperlink" Target="https://dspace.mit.edu/openaccess-disseminate/1721.1/105836" TargetMode="External"/><Relationship Id="rId7" Type="http://schemas.openxmlformats.org/officeDocument/2006/relationships/hyperlink" Target="https://agupubs.onlinelibrary.wiley.com/doi/pdf/10.1029/2012GL052004"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hyperlink" Target="https://agupubs.onlinelibrary.wiley.com/doi/pdf/10.1029/RG020i002p00293" TargetMode="External"/><Relationship Id="rId10" Type="http://schemas.openxmlformats.org/officeDocument/2006/relationships/image" Target="../media/image67.jpg"/><Relationship Id="rId4" Type="http://schemas.openxmlformats.org/officeDocument/2006/relationships/image" Target="../media/image64.jpg"/><Relationship Id="rId9" Type="http://schemas.openxmlformats.org/officeDocument/2006/relationships/hyperlink" Target="http://iopscience.iop.org/article/10.1088/0031-8949/2013/T155/014028/meta"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cdn.preterhuman.net/texts/religion.occult.new_age/occult_library/Aquino_M_A-MindWar.pdf" TargetMode="External"/><Relationship Id="rId7" Type="http://schemas.openxmlformats.org/officeDocument/2006/relationships/image" Target="../media/image69.gi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hyperlink" Target="https://climateviewer.com/2014/10/11/haarp-elf-generation-mass-mind-control/" TargetMode="External"/><Relationship Id="rId4" Type="http://schemas.openxmlformats.org/officeDocument/2006/relationships/hyperlink" Target="https://fas.org/irp/program/collect/haarp-duma.ht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climateviewer.org/pollution-and-privacy/atmospheric-sensors-and-emf-sites/maps/haarp-ionospheric-heaters-worldwid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hyperlink" Target="https://subtle.energy/the-schumann-effect-how-the-earth-influences-your-brain/"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0.jpg"/><Relationship Id="rId4" Type="http://schemas.openxmlformats.org/officeDocument/2006/relationships/hyperlink" Target="https://climateviewer.com/2014/10/11/haarp-elf-generation-mass-mind-contro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patents.google.com/patent/US5041834A/en"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hyperlink" Target="http://spp.astro.umd.edu/SpaceWebProj/Invited%20Talks/Active%20Experiments-2013.pdf" TargetMode="External"/><Relationship Id="rId4" Type="http://schemas.openxmlformats.org/officeDocument/2006/relationships/image" Target="../media/image72.jpg"/></Relationships>
</file>

<file path=ppt/slides/_rels/slide43.xml.rels><?xml version="1.0" encoding="UTF-8" standalone="yes"?>
<Relationships xmlns="http://schemas.openxmlformats.org/package/2006/relationships"><Relationship Id="rId3" Type="http://schemas.openxmlformats.org/officeDocument/2006/relationships/hyperlink" Target="https://climateviewer.com/2017/01/16/bae-systems-laser-developed-atmospheric-lens-is-haarp-tech-re-branded/"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hyperlink" Target="https://www.thesun.co.uk/news/2626083/bae-systems-turns-earths-atmosphere-into-massive-surveillance-system-using-laser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limateviewer.com/2017/01/16/bae-systems-laser-developed-atmospheric-lens-is-haarp-tech-re-branded/"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3" Type="http://schemas.openxmlformats.org/officeDocument/2006/relationships/hyperlink" Target="http://www.dtic.mil/dtic/tr/fulltext/u2/a398268.pdf"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46.xml.rels><?xml version="1.0" encoding="UTF-8" standalone="yes"?>
<Relationships xmlns="http://schemas.openxmlformats.org/package/2006/relationships"><Relationship Id="rId3" Type="http://schemas.openxmlformats.org/officeDocument/2006/relationships/hyperlink" Target="https://www.wired.com/2010/01/irans-nuclear-molemen/"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s://www.wired.com/politics/security/magazine/17-08/mf_haarp" TargetMode="External"/><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3" Type="http://schemas.openxmlformats.org/officeDocument/2006/relationships/hyperlink" Target="http://archive.defense.gov/transcripts/transcript.aspx?TranscriptID=674"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48.xml.rels><?xml version="1.0" encoding="UTF-8" standalone="yes"?>
<Relationships xmlns="http://schemas.openxmlformats.org/package/2006/relationships"><Relationship Id="rId3" Type="http://schemas.openxmlformats.org/officeDocument/2006/relationships/hyperlink" Target="https://www.technologyreview.com/s/424033/atmosphere-above-japan-heated-rapidly-before-m9-earthquake/"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hyperlink" Target="https://web.archive.org/web/20110315212121/http:/www.haarp.alaska.edu:80/haarp/data.html"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2.jpg"/><Relationship Id="rId5" Type="http://schemas.openxmlformats.org/officeDocument/2006/relationships/hyperlink" Target="https://web.archive.org/web/20110610075641/http:/www.haarp.alaska.edu/haarp/images/diag/magind.jpg" TargetMode="External"/><Relationship Id="rId4" Type="http://schemas.openxmlformats.org/officeDocument/2006/relationships/image" Target="../media/image81.jpg"/></Relationships>
</file>

<file path=ppt/slides/_rels/slide5.xml.rels><?xml version="1.0" encoding="UTF-8" standalone="yes"?>
<Relationships xmlns="http://schemas.openxmlformats.org/package/2006/relationships"><Relationship Id="rId3" Type="http://schemas.openxmlformats.org/officeDocument/2006/relationships/hyperlink" Target="https://climateviewer.com/2014/10/18/ionospheric-heaters-how-haarp-really-works/" TargetMode="External"/><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hyperlink" Target="http://spp.astro.umd.edu/SpaceWebProj/Invited%20Talks/Virtual%20ULF%20Antennea-2013.pdf"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web.archive.org/web/20020223181817/http:/www.vlf.it/trond2/below10.html" TargetMode="External"/><Relationship Id="rId5" Type="http://schemas.openxmlformats.org/officeDocument/2006/relationships/image" Target="../media/image84.jpg"/><Relationship Id="rId4" Type="http://schemas.openxmlformats.org/officeDocument/2006/relationships/image" Target="../media/image83.jpg"/></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weathermodificationhistory.com/categories/star-wars/"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climateviewer.org/pollution-and-privacy/atmospheric-sensors-and-emf-sites/" TargetMode="External"/><Relationship Id="rId5" Type="http://schemas.openxmlformats.org/officeDocument/2006/relationships/hyperlink" Target="https://climateviewer.com/tags/ionospheric-heater/" TargetMode="External"/><Relationship Id="rId4" Type="http://schemas.openxmlformats.org/officeDocument/2006/relationships/hyperlink" Target="https://climateviewer.com/haarp/"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climateviewer.org/" TargetMode="External"/><Relationship Id="rId13" Type="http://schemas.openxmlformats.org/officeDocument/2006/relationships/hyperlink" Target="https://www.youtube.com/channel/UCyUDVBFfw_vBU8rImGIr0NQ" TargetMode="External"/><Relationship Id="rId3" Type="http://schemas.openxmlformats.org/officeDocument/2006/relationships/image" Target="../media/image6.png"/><Relationship Id="rId7" Type="http://schemas.openxmlformats.org/officeDocument/2006/relationships/hyperlink" Target="http://www.youtube.com/c/JimLee-ClimateViewer" TargetMode="External"/><Relationship Id="rId12" Type="http://schemas.openxmlformats.org/officeDocument/2006/relationships/hyperlink" Target="https://www.facebook.com/WeatherModificationHistory/"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facebook.com/climateviewer/" TargetMode="External"/><Relationship Id="rId11" Type="http://schemas.openxmlformats.org/officeDocument/2006/relationships/hyperlink" Target="https://twitter.com/wxmodhistory" TargetMode="External"/><Relationship Id="rId5" Type="http://schemas.openxmlformats.org/officeDocument/2006/relationships/hyperlink" Target="https://twitter.com/climateviewer" TargetMode="External"/><Relationship Id="rId10" Type="http://schemas.openxmlformats.org/officeDocument/2006/relationships/image" Target="../media/image86.png"/><Relationship Id="rId4" Type="http://schemas.openxmlformats.org/officeDocument/2006/relationships/hyperlink" Target="https://climateviewer.com/" TargetMode="External"/><Relationship Id="rId9" Type="http://schemas.openxmlformats.org/officeDocument/2006/relationships/hyperlink" Target="https://weathermodificationhistory.com/"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twitch.tv/climateviewer/videos/all" TargetMode="External"/><Relationship Id="rId3" Type="http://schemas.openxmlformats.org/officeDocument/2006/relationships/hyperlink" Target="http://www.youtube.com/c/JimLee-ClimateViewer" TargetMode="External"/><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bit.tube/climateviewer" TargetMode="External"/><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hyperlink" Target="http://www.site2max.pro" TargetMode="External"/><Relationship Id="rId7" Type="http://schemas.openxmlformats.org/officeDocument/2006/relationships/hyperlink" Target="https://www.gofundme.com/climateviewer"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hyperlink" Target="https://www.paypal.me/climateviewer" TargetMode="External"/><Relationship Id="rId5" Type="http://schemas.openxmlformats.org/officeDocument/2006/relationships/image" Target="../media/image92.jpg"/><Relationship Id="rId4" Type="http://schemas.openxmlformats.org/officeDocument/2006/relationships/hyperlink" Target="https://www.patreon.com/climateviewer"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68.jpg"/><Relationship Id="rId3" Type="http://schemas.openxmlformats.org/officeDocument/2006/relationships/hyperlink" Target="https://climateviewer.com/2015/08/09/my-speech-to-the-epa-about-flight-pollution/" TargetMode="External"/><Relationship Id="rId7" Type="http://schemas.openxmlformats.org/officeDocument/2006/relationships/image" Target="../media/image94.jpg"/><Relationship Id="rId12" Type="http://schemas.openxmlformats.org/officeDocument/2006/relationships/image" Target="../media/image18.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48.jpg"/><Relationship Id="rId5" Type="http://schemas.openxmlformats.org/officeDocument/2006/relationships/hyperlink" Target="https://climateviewer.com/about/" TargetMode="External"/><Relationship Id="rId10" Type="http://schemas.openxmlformats.org/officeDocument/2006/relationships/image" Target="../media/image81.jpg"/><Relationship Id="rId4" Type="http://schemas.openxmlformats.org/officeDocument/2006/relationships/hyperlink" Target="https://climateviewer.com/2016/12/09/geoengineering-weather-modification-and-weaponizing-nature/" TargetMode="External"/><Relationship Id="rId9" Type="http://schemas.openxmlformats.org/officeDocument/2006/relationships/image" Target="../media/image95.jpeg"/><Relationship Id="rId14" Type="http://schemas.openxmlformats.org/officeDocument/2006/relationships/image" Target="../media/image96.jpg"/></Relationships>
</file>

<file path=ppt/slides/_rels/slide6.xml.rels><?xml version="1.0" encoding="UTF-8" standalone="yes"?>
<Relationships xmlns="http://schemas.openxmlformats.org/package/2006/relationships"><Relationship Id="rId3" Type="http://schemas.openxmlformats.org/officeDocument/2006/relationships/hyperlink" Target="http://climateviewer.or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hyperlink" Target="https://ams.confex.com/ams/98Annual/videogateway.cgi/id/43414?recordingid=43414&amp;uniqueid=Paper327700&amp;entry_password=47953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hyperlink" Target="https://ams.confex.com/ams/98Annual/webprogram/Paper327700.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nvSpPr>
        <p:spPr>
          <a:xfrm>
            <a:off x="-21329" y="-2095"/>
            <a:ext cx="24426656" cy="13720191"/>
          </a:xfrm>
          <a:prstGeom prst="rect">
            <a:avLst/>
          </a:prstGeom>
          <a:gradFill>
            <a:gsLst>
              <a:gs pos="0">
                <a:schemeClr val="accent1"/>
              </a:gs>
              <a:gs pos="100000">
                <a:schemeClr val="accent2"/>
              </a:gs>
            </a:gsLst>
            <a:lin ang="666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pic>
        <p:nvPicPr>
          <p:cNvPr id="36" name="pexels-photo-filtered.jpeg"/>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1329" y="-25128"/>
            <a:ext cx="24432398" cy="13736302"/>
          </a:xfrm>
          <a:prstGeom prst="rect">
            <a:avLst/>
          </a:prstGeom>
          <a:solidFill>
            <a:schemeClr val="tx1"/>
          </a:solidFill>
          <a:ln w="12700">
            <a:miter lim="400000"/>
          </a:ln>
        </p:spPr>
      </p:pic>
      <p:sp>
        <p:nvSpPr>
          <p:cNvPr id="37" name="Shape 37"/>
          <p:cNvSpPr/>
          <p:nvPr/>
        </p:nvSpPr>
        <p:spPr>
          <a:xfrm>
            <a:off x="4719045" y="3103306"/>
            <a:ext cx="14863358" cy="26263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10000"/>
              </a:lnSpc>
              <a:defRPr sz="12500" cap="all" spc="2625" baseline="0">
                <a:solidFill>
                  <a:srgbClr val="F0F0F0"/>
                </a:solidFill>
                <a:latin typeface="+mn-lt"/>
                <a:ea typeface="+mn-ea"/>
                <a:cs typeface="+mn-cs"/>
                <a:sym typeface="Open Sans Light"/>
              </a:defRPr>
            </a:lvl1pPr>
          </a:lstStyle>
          <a:p>
            <a:r>
              <a:rPr lang="en-US" sz="10400" dirty="0">
                <a:latin typeface="Lato Black" panose="020F0A02020204030203" pitchFamily="34" charset="0"/>
              </a:rPr>
              <a:t>Ionospheric</a:t>
            </a:r>
          </a:p>
        </p:txBody>
      </p:sp>
      <p:sp>
        <p:nvSpPr>
          <p:cNvPr id="10" name="Shape 37">
            <a:extLst>
              <a:ext uri="{FF2B5EF4-FFF2-40B4-BE49-F238E27FC236}">
                <a16:creationId xmlns:a16="http://schemas.microsoft.com/office/drawing/2014/main" id="{F8AD39E4-FFED-489D-8113-6DE802C76635}"/>
              </a:ext>
            </a:extLst>
          </p:cNvPr>
          <p:cNvSpPr/>
          <p:nvPr/>
        </p:nvSpPr>
        <p:spPr>
          <a:xfrm>
            <a:off x="4719045" y="4742754"/>
            <a:ext cx="14863358" cy="26263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lnSpc>
                <a:spcPct val="10000"/>
              </a:lnSpc>
              <a:defRPr sz="12500" cap="all" spc="2625" baseline="0">
                <a:solidFill>
                  <a:srgbClr val="F0F0F0"/>
                </a:solidFill>
                <a:latin typeface="+mn-lt"/>
                <a:ea typeface="+mn-ea"/>
                <a:cs typeface="+mn-cs"/>
                <a:sym typeface="Open Sans Light"/>
              </a:defRPr>
            </a:lvl1pPr>
          </a:lstStyle>
          <a:p>
            <a:r>
              <a:rPr lang="en-US" sz="10400" dirty="0">
                <a:latin typeface="Lato Black" panose="020F0A02020204030203" pitchFamily="34" charset="0"/>
              </a:rPr>
              <a:t>HEATERS</a:t>
            </a:r>
            <a:endParaRPr lang="en-US" dirty="0">
              <a:latin typeface="Lato Black" panose="020F0A02020204030203" pitchFamily="34" charset="0"/>
            </a:endParaRPr>
          </a:p>
        </p:txBody>
      </p:sp>
      <p:sp>
        <p:nvSpPr>
          <p:cNvPr id="2" name="TextBox 1">
            <a:extLst>
              <a:ext uri="{FF2B5EF4-FFF2-40B4-BE49-F238E27FC236}">
                <a16:creationId xmlns:a16="http://schemas.microsoft.com/office/drawing/2014/main" id="{1CF48E5F-2E26-4541-9856-0D82999DC43E}"/>
              </a:ext>
            </a:extLst>
          </p:cNvPr>
          <p:cNvSpPr txBox="1"/>
          <p:nvPr/>
        </p:nvSpPr>
        <p:spPr>
          <a:xfrm>
            <a:off x="4719046" y="8488339"/>
            <a:ext cx="14863357" cy="2339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0" b="0" i="0" u="none" strike="noStrike" cap="none" spc="0" normalizeH="0" baseline="54545" dirty="0">
              <a:ln>
                <a:noFill/>
              </a:ln>
              <a:solidFill>
                <a:srgbClr val="FFFFFF"/>
              </a:solidFill>
              <a:effectLst/>
              <a:uFillTx/>
              <a:latin typeface="Lato Medium"/>
              <a:sym typeface="Open Sans"/>
            </a:endParaRPr>
          </a:p>
          <a:p>
            <a:pPr marL="0" marR="0" indent="0" algn="ctr" defTabSz="825500" rtl="0" fontAlgn="auto" latinLnBrk="0" hangingPunct="0">
              <a:lnSpc>
                <a:spcPct val="100000"/>
              </a:lnSpc>
              <a:spcBef>
                <a:spcPts val="0"/>
              </a:spcBef>
              <a:spcAft>
                <a:spcPts val="0"/>
              </a:spcAft>
              <a:buClrTx/>
              <a:buSzTx/>
              <a:buFontTx/>
              <a:buNone/>
              <a:tabLst/>
            </a:pPr>
            <a:r>
              <a:rPr lang="en-US" sz="13800" dirty="0">
                <a:latin typeface="Lato Medium"/>
              </a:rPr>
              <a:t>GEOPHYSICAL WARFARE</a:t>
            </a:r>
            <a:endParaRPr kumimoji="0" lang="en-US" sz="13800" b="0" i="0" u="none" strike="noStrike" cap="none" spc="0" normalizeH="0" baseline="54545" dirty="0">
              <a:ln>
                <a:noFill/>
              </a:ln>
              <a:solidFill>
                <a:srgbClr val="FFFFFF"/>
              </a:solidFill>
              <a:effectLst/>
              <a:uFillTx/>
              <a:latin typeface="Lato Medium"/>
              <a:sym typeface="Open Sans"/>
            </a:endParaRPr>
          </a:p>
        </p:txBody>
      </p:sp>
      <p:sp>
        <p:nvSpPr>
          <p:cNvPr id="3" name="Rectangle 2">
            <a:extLst>
              <a:ext uri="{FF2B5EF4-FFF2-40B4-BE49-F238E27FC236}">
                <a16:creationId xmlns:a16="http://schemas.microsoft.com/office/drawing/2014/main" id="{C65CF558-1944-4693-A738-20C53A04B906}"/>
              </a:ext>
            </a:extLst>
          </p:cNvPr>
          <p:cNvSpPr/>
          <p:nvPr/>
        </p:nvSpPr>
        <p:spPr>
          <a:xfrm>
            <a:off x="3895099" y="6742029"/>
            <a:ext cx="16511251" cy="1508105"/>
          </a:xfrm>
          <a:prstGeom prst="rect">
            <a:avLst/>
          </a:prstGeom>
        </p:spPr>
        <p:txBody>
          <a:bodyPr wrap="none">
            <a:spAutoFit/>
          </a:bodyPr>
          <a:lstStyle/>
          <a:p>
            <a:pPr algn="ctr"/>
            <a:r>
              <a:rPr lang="en-US" sz="13800" dirty="0">
                <a:latin typeface="Lato Medium"/>
              </a:rPr>
              <a:t>SPACE WEATHER CONTROL</a:t>
            </a:r>
          </a:p>
        </p:txBody>
      </p:sp>
      <p:sp>
        <p:nvSpPr>
          <p:cNvPr id="4" name="Rectangle 3">
            <a:extLst>
              <a:ext uri="{FF2B5EF4-FFF2-40B4-BE49-F238E27FC236}">
                <a16:creationId xmlns:a16="http://schemas.microsoft.com/office/drawing/2014/main" id="{5AD71CCD-9F91-46B2-A806-F5CCCEBB8425}"/>
              </a:ext>
            </a:extLst>
          </p:cNvPr>
          <p:cNvSpPr/>
          <p:nvPr/>
        </p:nvSpPr>
        <p:spPr>
          <a:xfrm>
            <a:off x="11240456" y="8004146"/>
            <a:ext cx="1903085" cy="1077218"/>
          </a:xfrm>
          <a:prstGeom prst="rect">
            <a:avLst/>
          </a:prstGeom>
        </p:spPr>
        <p:txBody>
          <a:bodyPr wrap="none">
            <a:spAutoFit/>
          </a:bodyPr>
          <a:lstStyle/>
          <a:p>
            <a:r>
              <a:rPr lang="en-US" sz="9600" dirty="0">
                <a:latin typeface="Lato Medium"/>
              </a:rPr>
              <a:t>AND</a:t>
            </a:r>
          </a:p>
        </p:txBody>
      </p:sp>
      <p:pic>
        <p:nvPicPr>
          <p:cNvPr id="6" name="Picture 5">
            <a:extLst>
              <a:ext uri="{FF2B5EF4-FFF2-40B4-BE49-F238E27FC236}">
                <a16:creationId xmlns:a16="http://schemas.microsoft.com/office/drawing/2014/main" id="{E61F209F-6A98-43E9-9D68-E287B6A10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951" y="1657195"/>
            <a:ext cx="3920818" cy="3920818"/>
          </a:xfrm>
          <a:prstGeom prst="rect">
            <a:avLst/>
          </a:prstGeom>
        </p:spPr>
      </p:pic>
      <p:pic>
        <p:nvPicPr>
          <p:cNvPr id="7" name="Picture 6">
            <a:extLst>
              <a:ext uri="{FF2B5EF4-FFF2-40B4-BE49-F238E27FC236}">
                <a16:creationId xmlns:a16="http://schemas.microsoft.com/office/drawing/2014/main" id="{CCAA753C-509A-4DAD-A2B0-7E5062EE0C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26549" y="1657195"/>
            <a:ext cx="4000500" cy="4000500"/>
          </a:xfrm>
          <a:prstGeom prst="rect">
            <a:avLst/>
          </a:prstGeom>
        </p:spPr>
      </p:pic>
      <p:sp>
        <p:nvSpPr>
          <p:cNvPr id="13" name="TextBox 12">
            <a:extLst>
              <a:ext uri="{FF2B5EF4-FFF2-40B4-BE49-F238E27FC236}">
                <a16:creationId xmlns:a16="http://schemas.microsoft.com/office/drawing/2014/main" id="{9DEED794-34C0-4A1E-AFB6-2B2D7E372338}"/>
              </a:ext>
            </a:extLst>
          </p:cNvPr>
          <p:cNvSpPr txBox="1"/>
          <p:nvPr/>
        </p:nvSpPr>
        <p:spPr>
          <a:xfrm>
            <a:off x="0" y="11971192"/>
            <a:ext cx="24383999" cy="1374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en-US" sz="8000" b="0" i="0" u="none" strike="noStrike" cap="none" spc="0" normalizeH="0" baseline="54545" dirty="0">
                <a:ln>
                  <a:noFill/>
                </a:ln>
                <a:solidFill>
                  <a:srgbClr val="FFFFFF"/>
                </a:solidFill>
                <a:effectLst/>
                <a:uFillTx/>
                <a:latin typeface="+mj-lt"/>
                <a:ea typeface="+mj-ea"/>
                <a:cs typeface="+mj-cs"/>
                <a:sym typeface="Open Sans"/>
              </a:rPr>
              <a:t>By Jim Lee of </a:t>
            </a:r>
            <a:r>
              <a:rPr kumimoji="0" lang="en-US" sz="8000" b="0" i="0" u="none" strike="noStrike" cap="none" spc="0" normalizeH="0" baseline="54545" dirty="0">
                <a:ln>
                  <a:noFill/>
                </a:ln>
                <a:solidFill>
                  <a:schemeClr val="accent4">
                    <a:lumMod val="60000"/>
                    <a:lumOff val="40000"/>
                  </a:schemeClr>
                </a:solidFill>
                <a:effectLst/>
                <a:uFillTx/>
                <a:latin typeface="+mj-lt"/>
                <a:ea typeface="+mj-ea"/>
                <a:cs typeface="+mj-cs"/>
                <a:sym typeface="Open Sans"/>
                <a:hlinkClick r:id="rId7">
                  <a:extLst>
                    <a:ext uri="{A12FA001-AC4F-418D-AE19-62706E023703}">
                      <ahyp:hlinkClr xmlns:ahyp="http://schemas.microsoft.com/office/drawing/2018/hyperlinkcolor" val="tx"/>
                    </a:ext>
                  </a:extLst>
                </a:hlinkClick>
              </a:rPr>
              <a:t>ClimateViewer.com</a:t>
            </a:r>
            <a:r>
              <a:rPr kumimoji="0" lang="en-US" sz="8000" b="0" i="0" u="none" strike="noStrike" cap="none" spc="0" normalizeH="0" baseline="54545" dirty="0">
                <a:ln>
                  <a:noFill/>
                </a:ln>
                <a:solidFill>
                  <a:srgbClr val="FFFFFF"/>
                </a:solidFill>
                <a:effectLst/>
                <a:uFillTx/>
                <a:latin typeface="+mj-lt"/>
                <a:ea typeface="+mj-ea"/>
                <a:cs typeface="+mj-cs"/>
                <a:sym typeface="Open Sans"/>
              </a:rPr>
              <a:t> and </a:t>
            </a:r>
            <a:r>
              <a:rPr kumimoji="0" lang="en-US" sz="8000" b="0" i="0" u="none" strike="noStrike" cap="none" spc="0" normalizeH="0" baseline="54545" dirty="0">
                <a:ln>
                  <a:noFill/>
                </a:ln>
                <a:solidFill>
                  <a:schemeClr val="accent4">
                    <a:lumMod val="60000"/>
                    <a:lumOff val="40000"/>
                  </a:schemeClr>
                </a:solidFill>
                <a:effectLst/>
                <a:uFillTx/>
                <a:latin typeface="+mj-lt"/>
                <a:ea typeface="+mj-ea"/>
                <a:cs typeface="+mj-cs"/>
                <a:sym typeface="Open Sans"/>
                <a:hlinkClick r:id="rId8">
                  <a:extLst>
                    <a:ext uri="{A12FA001-AC4F-418D-AE19-62706E023703}">
                      <ahyp:hlinkClr xmlns:ahyp="http://schemas.microsoft.com/office/drawing/2018/hyperlinkcolor" val="tx"/>
                    </a:ext>
                  </a:extLst>
                </a:hlinkClick>
              </a:rPr>
              <a:t>WeatherModificationHistory.com</a:t>
            </a:r>
            <a:br>
              <a:rPr kumimoji="0" lang="en-US" sz="8000" b="0" i="0" u="none" strike="noStrike" cap="none" spc="0" normalizeH="0" baseline="54545" dirty="0">
                <a:ln>
                  <a:noFill/>
                </a:ln>
                <a:solidFill>
                  <a:schemeClr val="accent4">
                    <a:lumMod val="60000"/>
                    <a:lumOff val="40000"/>
                  </a:schemeClr>
                </a:solidFill>
                <a:effectLst/>
                <a:uFillTx/>
                <a:latin typeface="+mj-lt"/>
                <a:ea typeface="+mj-ea"/>
                <a:cs typeface="+mj-cs"/>
                <a:sym typeface="Open Sans"/>
              </a:rPr>
            </a:br>
            <a:r>
              <a:rPr lang="en-US" sz="4400" b="1" baseline="30000" dirty="0"/>
              <a:t>November 14, 2018</a:t>
            </a:r>
            <a:endParaRPr kumimoji="0" lang="en-US" sz="13800" b="0" i="0" u="none" strike="noStrike" cap="none" spc="0" normalizeH="0" baseline="54545" dirty="0">
              <a:ln>
                <a:noFill/>
              </a:ln>
              <a:solidFill>
                <a:schemeClr val="accent4">
                  <a:lumMod val="60000"/>
                  <a:lumOff val="40000"/>
                </a:schemeClr>
              </a:solidFill>
              <a:effectLst/>
              <a:uFillTx/>
              <a:latin typeface="+mj-lt"/>
              <a:ea typeface="+mj-ea"/>
              <a:cs typeface="+mj-cs"/>
              <a:sym typeface="Open Sans"/>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exels-photo-filtered.jpe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6" y="-25128"/>
            <a:ext cx="24420092" cy="13736301"/>
          </a:xfrm>
          <a:prstGeom prst="rect">
            <a:avLst/>
          </a:prstGeom>
          <a:solidFill>
            <a:schemeClr val="tx1"/>
          </a:solidFill>
          <a:ln w="12700">
            <a:miter lim="400000"/>
          </a:ln>
        </p:spPr>
      </p:pic>
    </p:spTree>
    <p:extLst>
      <p:ext uri="{BB962C8B-B14F-4D97-AF65-F5344CB8AC3E}">
        <p14:creationId xmlns:p14="http://schemas.microsoft.com/office/powerpoint/2010/main" val="18591207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30" y="1713476"/>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 (History)</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8093924" y="5029142"/>
            <a:ext cx="8196148"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600" dirty="0">
                <a:latin typeface="Lato Medium" panose="020F0502020204030203" pitchFamily="34" charset="0"/>
                <a:ea typeface="Lato Medium" panose="020F0502020204030203" pitchFamily="34" charset="0"/>
                <a:cs typeface="Lato Medium" panose="020F0502020204030203" pitchFamily="34" charset="0"/>
              </a:rPr>
              <a:t>• </a:t>
            </a:r>
            <a:r>
              <a:rPr lang="en-US" sz="6600" dirty="0"/>
              <a:t>Operation Argus (USA) </a:t>
            </a:r>
          </a:p>
          <a:p>
            <a:r>
              <a:rPr lang="en-US" sz="4400" dirty="0"/>
              <a:t>	August 27 - September 6, 1958</a:t>
            </a:r>
          </a:p>
          <a:p>
            <a:endParaRPr lang="en-US" sz="4400" dirty="0"/>
          </a:p>
          <a:p>
            <a:r>
              <a:rPr lang="en-US" sz="7200" dirty="0">
                <a:latin typeface="Lato Medium" panose="020F0502020204030203" pitchFamily="34" charset="0"/>
                <a:ea typeface="Lato Medium" panose="020F0502020204030203" pitchFamily="34" charset="0"/>
                <a:cs typeface="Lato Medium" panose="020F0502020204030203" pitchFamily="34" charset="0"/>
              </a:rPr>
              <a:t>• </a:t>
            </a:r>
            <a:r>
              <a:rPr lang="en-US" sz="7200" dirty="0"/>
              <a:t>Operation Hardtack (USA)</a:t>
            </a:r>
          </a:p>
          <a:p>
            <a:r>
              <a:rPr lang="en-US" sz="4400" dirty="0"/>
              <a:t>	August 1-12, 1958</a:t>
            </a:r>
          </a:p>
          <a:p>
            <a:endParaRPr lang="en-US" sz="4400" dirty="0"/>
          </a:p>
          <a:p>
            <a:r>
              <a:rPr lang="en-US" sz="7200" dirty="0">
                <a:latin typeface="Lato Medium" panose="020F0502020204030203" pitchFamily="34" charset="0"/>
                <a:ea typeface="Lato Medium" panose="020F0502020204030203" pitchFamily="34" charset="0"/>
                <a:cs typeface="Lato Medium" panose="020F0502020204030203" pitchFamily="34" charset="0"/>
              </a:rPr>
              <a:t>• </a:t>
            </a:r>
            <a:r>
              <a:rPr lang="en-US" sz="7200" dirty="0"/>
              <a:t>Starfish Prime (USA)</a:t>
            </a:r>
          </a:p>
          <a:p>
            <a:r>
              <a:rPr lang="en-US" sz="4400" dirty="0"/>
              <a:t>	July 9, 1962</a:t>
            </a:r>
          </a:p>
          <a:p>
            <a:endParaRPr lang="en-US" sz="4400" dirty="0"/>
          </a:p>
          <a:p>
            <a:r>
              <a:rPr lang="en-US" sz="7200" dirty="0">
                <a:latin typeface="Lato Medium" panose="020F0502020204030203" pitchFamily="34" charset="0"/>
                <a:ea typeface="Lato Medium" panose="020F0502020204030203" pitchFamily="34" charset="0"/>
                <a:cs typeface="Lato Medium" panose="020F0502020204030203" pitchFamily="34" charset="0"/>
              </a:rPr>
              <a:t>• </a:t>
            </a:r>
            <a:r>
              <a:rPr lang="en-US" sz="7200" dirty="0"/>
              <a:t>Operation K (Russia)</a:t>
            </a:r>
          </a:p>
          <a:p>
            <a:r>
              <a:rPr lang="en-US" sz="4400" dirty="0"/>
              <a:t>	October 22 - November 1, 1962</a:t>
            </a:r>
          </a:p>
        </p:txBody>
      </p:sp>
      <p:sp>
        <p:nvSpPr>
          <p:cNvPr id="5" name="Shape 49">
            <a:extLst>
              <a:ext uri="{FF2B5EF4-FFF2-40B4-BE49-F238E27FC236}">
                <a16:creationId xmlns:a16="http://schemas.microsoft.com/office/drawing/2014/main" id="{5317D689-7675-4254-BD2A-8FA750C42DB3}"/>
              </a:ext>
            </a:extLst>
          </p:cNvPr>
          <p:cNvSpPr/>
          <p:nvPr/>
        </p:nvSpPr>
        <p:spPr>
          <a:xfrm>
            <a:off x="1912129" y="3155441"/>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6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Upper Atmospheric Nuclear Explosions</a:t>
            </a:r>
            <a:endParaRPr sz="66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extLst>
              <a:ext uri="{FF2B5EF4-FFF2-40B4-BE49-F238E27FC236}">
                <a16:creationId xmlns:a16="http://schemas.microsoft.com/office/drawing/2014/main" id="{BD75DE8D-15E9-4558-83B6-770D83D8F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4759950"/>
            <a:ext cx="7275751" cy="6117599"/>
          </a:xfrm>
          <a:prstGeom prst="rect">
            <a:avLst/>
          </a:prstGeom>
        </p:spPr>
      </p:pic>
      <p:pic>
        <p:nvPicPr>
          <p:cNvPr id="7" name="Picture 6">
            <a:extLst>
              <a:ext uri="{FF2B5EF4-FFF2-40B4-BE49-F238E27FC236}">
                <a16:creationId xmlns:a16="http://schemas.microsoft.com/office/drawing/2014/main" id="{43D05009-2D87-44EC-94B1-84B139906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600" y="4969536"/>
            <a:ext cx="8153400" cy="5708972"/>
          </a:xfrm>
          <a:prstGeom prst="rect">
            <a:avLst/>
          </a:prstGeom>
        </p:spPr>
      </p:pic>
    </p:spTree>
    <p:extLst>
      <p:ext uri="{BB962C8B-B14F-4D97-AF65-F5344CB8AC3E}">
        <p14:creationId xmlns:p14="http://schemas.microsoft.com/office/powerpoint/2010/main" val="972171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931844"/>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 (History)</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1912128" y="3905001"/>
            <a:ext cx="13194521" cy="78380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8000" dirty="0"/>
              <a:t>480,000,000 copper dipole antennas launched into orbit.</a:t>
            </a:r>
          </a:p>
          <a:p>
            <a:r>
              <a:rPr lang="en-US" sz="5400" dirty="0"/>
              <a:t>The West Ford Needles project was an experiment to allow long distance communications by bouncing radio waves off of a band small wires (passive dipoles) cut to a specific length. In an attempt to lay a radio-reflective ring around the world, small metal dipole needs were allowed to sublimate out of a matrix.</a:t>
            </a:r>
          </a:p>
          <a:p>
            <a:endParaRPr lang="en-US" sz="5400" dirty="0"/>
          </a:p>
          <a:p>
            <a:r>
              <a:rPr lang="en-US" sz="5400" dirty="0"/>
              <a:t>Two experiments were conducted, one in 1961 and another in 1963. The 1961 experiment was not successful when the needles failed to sufficiently disperse. The 1963 experiment was successful. The nature of the West Ford-Drag payload is not clear.</a:t>
            </a:r>
          </a:p>
        </p:txBody>
      </p:sp>
      <p:sp>
        <p:nvSpPr>
          <p:cNvPr id="5" name="Shape 49">
            <a:extLst>
              <a:ext uri="{FF2B5EF4-FFF2-40B4-BE49-F238E27FC236}">
                <a16:creationId xmlns:a16="http://schemas.microsoft.com/office/drawing/2014/main" id="{5317D689-7675-4254-BD2A-8FA750C42DB3}"/>
              </a:ext>
            </a:extLst>
          </p:cNvPr>
          <p:cNvSpPr/>
          <p:nvPr/>
        </p:nvSpPr>
        <p:spPr>
          <a:xfrm>
            <a:off x="1912127" y="2374065"/>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6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Project West Ford</a:t>
            </a:r>
            <a:r>
              <a:rPr lang="en-US" sz="66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 </a:t>
            </a:r>
            <a:r>
              <a:rPr lang="en-US" sz="6600" dirty="0">
                <a:latin typeface="Lato Black" panose="020F0502020204030203" pitchFamily="34" charset="0"/>
                <a:ea typeface="Lato Black" panose="020F0502020204030203" pitchFamily="34" charset="0"/>
                <a:cs typeface="Lato Black" panose="020F0502020204030203" pitchFamily="34" charset="0"/>
              </a:rPr>
              <a:t>(Needles) 1961-1963</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6" name="Picture 5">
            <a:extLst>
              <a:ext uri="{FF2B5EF4-FFF2-40B4-BE49-F238E27FC236}">
                <a16:creationId xmlns:a16="http://schemas.microsoft.com/office/drawing/2014/main" id="{39BF0F19-944A-414B-B24C-5051E6C91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82733" y="3446954"/>
            <a:ext cx="6582178" cy="8052748"/>
          </a:xfrm>
          <a:prstGeom prst="rect">
            <a:avLst/>
          </a:prstGeom>
        </p:spPr>
      </p:pic>
    </p:spTree>
    <p:extLst>
      <p:ext uri="{BB962C8B-B14F-4D97-AF65-F5344CB8AC3E}">
        <p14:creationId xmlns:p14="http://schemas.microsoft.com/office/powerpoint/2010/main" val="23127851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931844"/>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 (History)</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1912129" y="4818072"/>
            <a:ext cx="10908522" cy="60119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9600" dirty="0">
                <a:latin typeface="+mn-lt"/>
              </a:rPr>
              <a:t>Create an </a:t>
            </a:r>
            <a:r>
              <a:rPr lang="en-US" sz="9600" dirty="0"/>
              <a:t>artificial ion cloud</a:t>
            </a:r>
            <a:r>
              <a:rPr lang="en-US" sz="9600" dirty="0">
                <a:latin typeface="+mn-lt"/>
              </a:rPr>
              <a:t> in interplanetary space for studying the state of the interplanetary medium … sounding rocket experiments of May 1963</a:t>
            </a:r>
          </a:p>
        </p:txBody>
      </p:sp>
      <p:sp>
        <p:nvSpPr>
          <p:cNvPr id="5" name="Shape 49">
            <a:extLst>
              <a:ext uri="{FF2B5EF4-FFF2-40B4-BE49-F238E27FC236}">
                <a16:creationId xmlns:a16="http://schemas.microsoft.com/office/drawing/2014/main" id="{5317D689-7675-4254-BD2A-8FA750C42DB3}"/>
              </a:ext>
            </a:extLst>
          </p:cNvPr>
          <p:cNvSpPr/>
          <p:nvPr/>
        </p:nvSpPr>
        <p:spPr>
          <a:xfrm>
            <a:off x="1912127" y="2374065"/>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66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Seeding Plasma with Sounding Rockets and Satellites</a:t>
            </a:r>
            <a:endParaRPr sz="66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extLst>
              <a:ext uri="{FF2B5EF4-FFF2-40B4-BE49-F238E27FC236}">
                <a16:creationId xmlns:a16="http://schemas.microsoft.com/office/drawing/2014/main" id="{81376866-86EB-4318-9EBD-585355557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1279" y="3528248"/>
            <a:ext cx="9349017" cy="8016052"/>
          </a:xfrm>
          <a:prstGeom prst="rect">
            <a:avLst/>
          </a:prstGeom>
        </p:spPr>
      </p:pic>
    </p:spTree>
    <p:extLst>
      <p:ext uri="{BB962C8B-B14F-4D97-AF65-F5344CB8AC3E}">
        <p14:creationId xmlns:p14="http://schemas.microsoft.com/office/powerpoint/2010/main" val="318761772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931844"/>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 (History)</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264874" y="10332935"/>
            <a:ext cx="3704453" cy="1538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t>Luminous vapor trail of tri-methyl aluminum (TMA) reveals neutral winds, shears, gravity waves, and instabilities in the high-latitude, upper atmosphere.</a:t>
            </a:r>
            <a:endParaRPr lang="en-US" sz="2800" b="1" i="1" dirty="0"/>
          </a:p>
        </p:txBody>
      </p:sp>
      <p:sp>
        <p:nvSpPr>
          <p:cNvPr id="5" name="Shape 49">
            <a:extLst>
              <a:ext uri="{FF2B5EF4-FFF2-40B4-BE49-F238E27FC236}">
                <a16:creationId xmlns:a16="http://schemas.microsoft.com/office/drawing/2014/main" id="{5317D689-7675-4254-BD2A-8FA750C42DB3}"/>
              </a:ext>
            </a:extLst>
          </p:cNvPr>
          <p:cNvSpPr/>
          <p:nvPr/>
        </p:nvSpPr>
        <p:spPr>
          <a:xfrm>
            <a:off x="1912127" y="2374065"/>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66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Seeding Plasma with Sounding Rockets and Satellites</a:t>
            </a:r>
            <a:endParaRPr sz="66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4"/>
            <a:extLst>
              <a:ext uri="{FF2B5EF4-FFF2-40B4-BE49-F238E27FC236}">
                <a16:creationId xmlns:a16="http://schemas.microsoft.com/office/drawing/2014/main" id="{81376866-86EB-4318-9EBD-585355557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74" y="3604354"/>
            <a:ext cx="3704453" cy="6507292"/>
          </a:xfrm>
          <a:prstGeom prst="rect">
            <a:avLst/>
          </a:prstGeom>
        </p:spPr>
      </p:pic>
      <p:sp>
        <p:nvSpPr>
          <p:cNvPr id="7" name="TextBox 6">
            <a:extLst>
              <a:ext uri="{FF2B5EF4-FFF2-40B4-BE49-F238E27FC236}">
                <a16:creationId xmlns:a16="http://schemas.microsoft.com/office/drawing/2014/main" id="{AF01CC17-B89D-4CB7-BD95-EF13572ECBE6}"/>
              </a:ext>
            </a:extLst>
          </p:cNvPr>
          <p:cNvSpPr txBox="1"/>
          <p:nvPr/>
        </p:nvSpPr>
        <p:spPr>
          <a:xfrm>
            <a:off x="4300888" y="8396489"/>
            <a:ext cx="4074185" cy="1744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dirty="0"/>
              <a:t>Image of a daytime lithium trail near 68 miles/110 kilometers altitude from a sounding rocket launched from Wallops Island, Virginia, in July 2013.</a:t>
            </a:r>
            <a:endParaRPr lang="en-US" sz="3200" b="1" i="1" dirty="0"/>
          </a:p>
        </p:txBody>
      </p:sp>
      <p:pic>
        <p:nvPicPr>
          <p:cNvPr id="8" name="Picture 7">
            <a:hlinkClick r:id="rId4"/>
            <a:extLst>
              <a:ext uri="{FF2B5EF4-FFF2-40B4-BE49-F238E27FC236}">
                <a16:creationId xmlns:a16="http://schemas.microsoft.com/office/drawing/2014/main" id="{DA99D64F-FEFA-4095-A5A8-F9E8FAEC1E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597" y="3560783"/>
            <a:ext cx="4018476" cy="4488086"/>
          </a:xfrm>
          <a:prstGeom prst="rect">
            <a:avLst/>
          </a:prstGeom>
        </p:spPr>
      </p:pic>
      <p:sp>
        <p:nvSpPr>
          <p:cNvPr id="9" name="TextBox 8">
            <a:extLst>
              <a:ext uri="{FF2B5EF4-FFF2-40B4-BE49-F238E27FC236}">
                <a16:creationId xmlns:a16="http://schemas.microsoft.com/office/drawing/2014/main" id="{E4007ADD-0526-4223-9F23-CB6B2DFE6E71}"/>
              </a:ext>
            </a:extLst>
          </p:cNvPr>
          <p:cNvSpPr txBox="1"/>
          <p:nvPr/>
        </p:nvSpPr>
        <p:spPr>
          <a:xfrm>
            <a:off x="8751580" y="9745742"/>
            <a:ext cx="4515052"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dirty="0"/>
              <a:t>The cloud in the upper left hand part of the image is due to a barium release. The purple-red part is the ionized component which has become elongated along the Earth’s magnetic field lines. The purple-blue cloud that surrounds the red ionized barium is a combination of the neutral barium and strontium. The blue and white trail in the lower portion of the image is from a TMA vapor trail that reveals the neutral wind trails as a function of altitude. </a:t>
            </a:r>
            <a:endParaRPr lang="en-US" b="1" i="1" dirty="0"/>
          </a:p>
        </p:txBody>
      </p:sp>
      <p:pic>
        <p:nvPicPr>
          <p:cNvPr id="10" name="Picture 9">
            <a:hlinkClick r:id="rId4"/>
            <a:extLst>
              <a:ext uri="{FF2B5EF4-FFF2-40B4-BE49-F238E27FC236}">
                <a16:creationId xmlns:a16="http://schemas.microsoft.com/office/drawing/2014/main" id="{8EEDB4F5-3B0F-4FC0-812C-0BDEB785DC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2185" y="3519806"/>
            <a:ext cx="4515051" cy="5995317"/>
          </a:xfrm>
          <a:prstGeom prst="rect">
            <a:avLst/>
          </a:prstGeom>
        </p:spPr>
      </p:pic>
      <p:pic>
        <p:nvPicPr>
          <p:cNvPr id="6" name="Picture 5">
            <a:hlinkClick r:id="rId8"/>
            <a:extLst>
              <a:ext uri="{FF2B5EF4-FFF2-40B4-BE49-F238E27FC236}">
                <a16:creationId xmlns:a16="http://schemas.microsoft.com/office/drawing/2014/main" id="{A13F970B-AF55-4E3A-A7F8-CDC0185D54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43139" y="3446955"/>
            <a:ext cx="10740861" cy="7971086"/>
          </a:xfrm>
          <a:prstGeom prst="rect">
            <a:avLst/>
          </a:prstGeom>
        </p:spPr>
      </p:pic>
    </p:spTree>
    <p:extLst>
      <p:ext uri="{BB962C8B-B14F-4D97-AF65-F5344CB8AC3E}">
        <p14:creationId xmlns:p14="http://schemas.microsoft.com/office/powerpoint/2010/main" val="389011655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594360" y="1030332"/>
            <a:ext cx="21877507" cy="10874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8000" dirty="0">
                <a:latin typeface="Lato Black" panose="020F0502020204030203" pitchFamily="34" charset="0"/>
                <a:ea typeface="Lato Black" panose="020F0502020204030203" pitchFamily="34" charset="0"/>
                <a:cs typeface="Lato Black" panose="020F0502020204030203" pitchFamily="34" charset="0"/>
              </a:rPr>
              <a:t>Space Weather Control (History)</a:t>
            </a:r>
            <a:endParaRPr sz="8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594360" y="4088698"/>
            <a:ext cx="14819776"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dirty="0"/>
              <a:t>Combined Release and Radiation Effects Satellite (CRRES) dumps chemicals in space while a ground-based microwave antenna in Arecibo, Puerto Rico heats them to modify the ionosphere. This heater was destroyed by a hurricane then rebuilt as the Enhanced HF Ionospheric Heating Instrument.</a:t>
            </a:r>
          </a:p>
          <a:p>
            <a:endParaRPr lang="en-US" sz="5400" b="1" i="1" dirty="0"/>
          </a:p>
          <a:p>
            <a:r>
              <a:rPr lang="en-US" sz="5400" b="1" i="1" dirty="0"/>
              <a:t>Chemicals Released by the CRRES:</a:t>
            </a:r>
          </a:p>
          <a:p>
            <a:r>
              <a:rPr lang="en-US" sz="5400" dirty="0">
                <a:latin typeface="Lato Medium" panose="020F0502020204030203" pitchFamily="34" charset="0"/>
                <a:ea typeface="Lato Medium" panose="020F0502020204030203" pitchFamily="34" charset="0"/>
                <a:cs typeface="Lato Medium" panose="020F0502020204030203" pitchFamily="34" charset="0"/>
              </a:rPr>
              <a:t>	• Barium</a:t>
            </a:r>
          </a:p>
          <a:p>
            <a:r>
              <a:rPr lang="en-US" sz="5400" b="1" i="1" dirty="0">
                <a:latin typeface="Lato Medium" panose="020F0502020204030203" pitchFamily="34" charset="0"/>
                <a:ea typeface="Lato Medium" panose="020F0502020204030203" pitchFamily="34" charset="0"/>
                <a:cs typeface="Lato Medium" panose="020F0502020204030203" pitchFamily="34" charset="0"/>
              </a:rPr>
              <a:t>	</a:t>
            </a:r>
            <a:r>
              <a:rPr lang="en-US" sz="5400" dirty="0">
                <a:latin typeface="Lato Medium" panose="020F0502020204030203" pitchFamily="34" charset="0"/>
                <a:ea typeface="Lato Medium" panose="020F0502020204030203" pitchFamily="34" charset="0"/>
                <a:cs typeface="Lato Medium" panose="020F0502020204030203" pitchFamily="34" charset="0"/>
              </a:rPr>
              <a:t>• Strontium</a:t>
            </a:r>
          </a:p>
          <a:p>
            <a:r>
              <a:rPr lang="en-US" sz="5400" b="1" i="1" dirty="0">
                <a:latin typeface="Lato Medium" panose="020F0502020204030203" pitchFamily="34" charset="0"/>
                <a:ea typeface="Lato Medium" panose="020F0502020204030203" pitchFamily="34" charset="0"/>
                <a:cs typeface="Lato Medium" panose="020F0502020204030203" pitchFamily="34" charset="0"/>
              </a:rPr>
              <a:t>	</a:t>
            </a:r>
            <a:r>
              <a:rPr lang="en-US" sz="5400" dirty="0">
                <a:latin typeface="Lato Medium" panose="020F0502020204030203" pitchFamily="34" charset="0"/>
                <a:ea typeface="Lato Medium" panose="020F0502020204030203" pitchFamily="34" charset="0"/>
                <a:cs typeface="Lato Medium" panose="020F0502020204030203" pitchFamily="34" charset="0"/>
              </a:rPr>
              <a:t>• Lithium</a:t>
            </a:r>
          </a:p>
          <a:p>
            <a:r>
              <a:rPr lang="en-US" sz="5400" b="1" i="1" dirty="0">
                <a:latin typeface="Lato Medium" panose="020F0502020204030203" pitchFamily="34" charset="0"/>
                <a:ea typeface="Lato Medium" panose="020F0502020204030203" pitchFamily="34" charset="0"/>
                <a:cs typeface="Lato Medium" panose="020F0502020204030203" pitchFamily="34" charset="0"/>
              </a:rPr>
              <a:t>	</a:t>
            </a:r>
            <a:r>
              <a:rPr lang="en-US" sz="5400" dirty="0">
                <a:latin typeface="Lato Medium" panose="020F0502020204030203" pitchFamily="34" charset="0"/>
                <a:ea typeface="Lato Medium" panose="020F0502020204030203" pitchFamily="34" charset="0"/>
                <a:cs typeface="Lato Medium" panose="020F0502020204030203" pitchFamily="34" charset="0"/>
              </a:rPr>
              <a:t>• Calcium</a:t>
            </a:r>
          </a:p>
          <a:p>
            <a:r>
              <a:rPr lang="en-US" sz="5400" b="1" i="1" dirty="0">
                <a:latin typeface="Lato Medium" panose="020F0502020204030203" pitchFamily="34" charset="0"/>
                <a:ea typeface="Lato Medium" panose="020F0502020204030203" pitchFamily="34" charset="0"/>
                <a:cs typeface="Lato Medium" panose="020F0502020204030203" pitchFamily="34" charset="0"/>
              </a:rPr>
              <a:t>	</a:t>
            </a:r>
            <a:r>
              <a:rPr lang="en-US" sz="5400" dirty="0">
                <a:latin typeface="Lato Medium" panose="020F0502020204030203" pitchFamily="34" charset="0"/>
                <a:ea typeface="Lato Medium" panose="020F0502020204030203" pitchFamily="34" charset="0"/>
                <a:cs typeface="Lato Medium" panose="020F0502020204030203" pitchFamily="34" charset="0"/>
              </a:rPr>
              <a:t>• Sulfur </a:t>
            </a:r>
            <a:r>
              <a:rPr lang="en-US" sz="5400" dirty="0" err="1">
                <a:latin typeface="Lato Medium" panose="020F0502020204030203" pitchFamily="34" charset="0"/>
                <a:ea typeface="Lato Medium" panose="020F0502020204030203" pitchFamily="34" charset="0"/>
                <a:cs typeface="Lato Medium" panose="020F0502020204030203" pitchFamily="34" charset="0"/>
              </a:rPr>
              <a:t>Hexaflouride</a:t>
            </a:r>
            <a:r>
              <a:rPr lang="en-US" sz="5400" dirty="0">
                <a:latin typeface="Lato Medium" panose="020F0502020204030203" pitchFamily="34" charset="0"/>
                <a:ea typeface="Lato Medium" panose="020F0502020204030203" pitchFamily="34" charset="0"/>
                <a:cs typeface="Lato Medium" panose="020F0502020204030203" pitchFamily="34" charset="0"/>
              </a:rPr>
              <a:t> (SF6)</a:t>
            </a:r>
            <a:endParaRPr lang="en-US" sz="5400" b="1" i="1" dirty="0"/>
          </a:p>
        </p:txBody>
      </p:sp>
      <p:sp>
        <p:nvSpPr>
          <p:cNvPr id="5" name="Shape 49">
            <a:extLst>
              <a:ext uri="{FF2B5EF4-FFF2-40B4-BE49-F238E27FC236}">
                <a16:creationId xmlns:a16="http://schemas.microsoft.com/office/drawing/2014/main" id="{5317D689-7675-4254-BD2A-8FA750C42DB3}"/>
              </a:ext>
            </a:extLst>
          </p:cNvPr>
          <p:cNvSpPr/>
          <p:nvPr/>
        </p:nvSpPr>
        <p:spPr>
          <a:xfrm>
            <a:off x="594361" y="2484864"/>
            <a:ext cx="21877506"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48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Chemical Releases and Ionospheric Heating at Arecibo</a:t>
            </a:r>
            <a:endParaRPr sz="48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4"/>
            <a:extLst>
              <a:ext uri="{FF2B5EF4-FFF2-40B4-BE49-F238E27FC236}">
                <a16:creationId xmlns:a16="http://schemas.microsoft.com/office/drawing/2014/main" id="{81376866-86EB-4318-9EBD-585355557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76372" y="1926007"/>
            <a:ext cx="8010447" cy="9129324"/>
          </a:xfrm>
          <a:prstGeom prst="rect">
            <a:avLst/>
          </a:prstGeom>
        </p:spPr>
      </p:pic>
      <p:pic>
        <p:nvPicPr>
          <p:cNvPr id="6" name="Picture 5">
            <a:hlinkClick r:id="rId6"/>
            <a:extLst>
              <a:ext uri="{FF2B5EF4-FFF2-40B4-BE49-F238E27FC236}">
                <a16:creationId xmlns:a16="http://schemas.microsoft.com/office/drawing/2014/main" id="{78441BF6-8572-4B6B-927A-824ED00990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7647" y="7091265"/>
            <a:ext cx="7047228" cy="3964066"/>
          </a:xfrm>
          <a:prstGeom prst="rect">
            <a:avLst/>
          </a:prstGeom>
        </p:spPr>
      </p:pic>
    </p:spTree>
    <p:extLst>
      <p:ext uri="{BB962C8B-B14F-4D97-AF65-F5344CB8AC3E}">
        <p14:creationId xmlns:p14="http://schemas.microsoft.com/office/powerpoint/2010/main" val="309158078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594360" y="1030332"/>
            <a:ext cx="21877507" cy="10874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8000" dirty="0">
                <a:latin typeface="Lato Black" panose="020F0502020204030203" pitchFamily="34" charset="0"/>
                <a:ea typeface="Lato Black" panose="020F0502020204030203" pitchFamily="34" charset="0"/>
                <a:cs typeface="Lato Black" panose="020F0502020204030203" pitchFamily="34" charset="0"/>
              </a:rPr>
              <a:t>Space Weather Control (History)</a:t>
            </a:r>
            <a:endParaRPr sz="8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594360" y="3924553"/>
            <a:ext cx="14819776" cy="70788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dirty="0"/>
              <a:t>Satellite explorations of the near earth environment have vastly increased our understanding of space plasmas and their interactions with systems. A logical next step involves active experiments in which small quantities of matter and energy are injected into space environments. These experiments seek to verify tentative, scientific understanding and to identify ways to control environmental effects on systems. Serious questions may be raised regarding the legitimacy of conducting active experiments in space under United States military auspices. Here we review the treaty obligations regarding space environment modification to which the United States government has committed itself. Experiments involving the detonation of nuclear devices or interference with foreign space assets, especially national technical means to verification, are explicitly forbidden. In planned these experiments </a:t>
            </a:r>
            <a:r>
              <a:rPr lang="en-US" sz="4000" b="1" dirty="0">
                <a:solidFill>
                  <a:schemeClr val="accent4">
                    <a:lumMod val="60000"/>
                    <a:lumOff val="40000"/>
                  </a:schemeClr>
                </a:solidFill>
              </a:rPr>
              <a:t>great care must be exerted so that they produce no widespread, long-lasting or severe effects</a:t>
            </a:r>
            <a:r>
              <a:rPr lang="en-US" sz="4000" dirty="0">
                <a:solidFill>
                  <a:schemeClr val="accent4">
                    <a:lumMod val="60000"/>
                    <a:lumOff val="40000"/>
                  </a:schemeClr>
                </a:solidFill>
              </a:rPr>
              <a:t> on the environment</a:t>
            </a:r>
            <a:r>
              <a:rPr lang="en-US" sz="4000" dirty="0"/>
              <a:t>. We also review active experiments programs conducted by U.S. civilian and foreign space agencies. Finally, the treaty restrictions are applied to the case of a hypothetical experiment to establish the feasibility of controlling the flux of energetic particles trapped in the earth's radiation belts. </a:t>
            </a:r>
            <a:r>
              <a:rPr lang="en-US" sz="4000" b="1" dirty="0">
                <a:solidFill>
                  <a:schemeClr val="accent4">
                    <a:lumMod val="60000"/>
                    <a:lumOff val="40000"/>
                  </a:schemeClr>
                </a:solidFill>
              </a:rPr>
              <a:t>An ability to reduce trapped radiation would increase orbit selection options for future space-based surveillance systems</a:t>
            </a:r>
            <a:r>
              <a:rPr lang="en-US" sz="4000" b="1" dirty="0"/>
              <a:t>.</a:t>
            </a:r>
            <a:r>
              <a:rPr lang="en-US" sz="4000" dirty="0"/>
              <a:t> Keywords: Radiation belts; Wave-particle interactions; Environment modification.</a:t>
            </a:r>
            <a:endParaRPr lang="en-US" sz="8800" b="1" i="1" dirty="0"/>
          </a:p>
        </p:txBody>
      </p:sp>
      <p:sp>
        <p:nvSpPr>
          <p:cNvPr id="5" name="Shape 49">
            <a:extLst>
              <a:ext uri="{FF2B5EF4-FFF2-40B4-BE49-F238E27FC236}">
                <a16:creationId xmlns:a16="http://schemas.microsoft.com/office/drawing/2014/main" id="{5317D689-7675-4254-BD2A-8FA750C42DB3}"/>
              </a:ext>
            </a:extLst>
          </p:cNvPr>
          <p:cNvSpPr/>
          <p:nvPr/>
        </p:nvSpPr>
        <p:spPr>
          <a:xfrm>
            <a:off x="594361" y="2484862"/>
            <a:ext cx="21877506"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48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International Treaties and Active Experiments in Space</a:t>
            </a:r>
            <a:endParaRPr lang="en-US" sz="4800" dirty="0">
              <a:solidFill>
                <a:schemeClr val="accent4">
                  <a:lumMod val="60000"/>
                  <a:lumOff val="40000"/>
                </a:schemeClr>
              </a:solidFill>
            </a:endParaRPr>
          </a:p>
        </p:txBody>
      </p:sp>
      <p:pic>
        <p:nvPicPr>
          <p:cNvPr id="4" name="Picture 3">
            <a:hlinkClick r:id="rId4"/>
            <a:extLst>
              <a:ext uri="{FF2B5EF4-FFF2-40B4-BE49-F238E27FC236}">
                <a16:creationId xmlns:a16="http://schemas.microsoft.com/office/drawing/2014/main" id="{81376866-86EB-4318-9EBD-585355557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66717" y="1926007"/>
            <a:ext cx="7029757" cy="9129324"/>
          </a:xfrm>
          <a:prstGeom prst="rect">
            <a:avLst/>
          </a:prstGeom>
        </p:spPr>
      </p:pic>
    </p:spTree>
    <p:extLst>
      <p:ext uri="{BB962C8B-B14F-4D97-AF65-F5344CB8AC3E}">
        <p14:creationId xmlns:p14="http://schemas.microsoft.com/office/powerpoint/2010/main" val="426486964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217813" y="1030332"/>
            <a:ext cx="21877507" cy="10874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8000" dirty="0">
                <a:latin typeface="Lato Black" panose="020F0502020204030203" pitchFamily="34" charset="0"/>
                <a:ea typeface="Lato Black" panose="020F0502020204030203" pitchFamily="34" charset="0"/>
                <a:cs typeface="Lato Black" panose="020F0502020204030203" pitchFamily="34" charset="0"/>
              </a:rPr>
              <a:t>Space Weather Control (History)</a:t>
            </a:r>
            <a:endParaRPr sz="8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1217813" y="3924556"/>
            <a:ext cx="14819776" cy="70788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b="1" dirty="0">
                <a:latin typeface="+mn-lt"/>
              </a:rPr>
              <a:t>Dec. 13, 1989:</a:t>
            </a:r>
            <a:r>
              <a:rPr lang="en-US" sz="4000" dirty="0">
                <a:latin typeface="+mn-lt"/>
              </a:rPr>
              <a:t> US Navy-Air Force meeting at Office of Naval Research to discuss mutual interests in carrying out a DoD program in the area of ionospheric modification. The need for a unique heating facility (HAARP) to conduct critical experiments relating to the potential DoD applications was identified. A Navy-Air Force-DARPA program was proposed.</a:t>
            </a:r>
          </a:p>
          <a:p>
            <a:r>
              <a:rPr lang="en-US" sz="4000" b="1" dirty="0">
                <a:latin typeface="+mn-lt"/>
              </a:rPr>
              <a:t>Dec. 13, 1989:</a:t>
            </a:r>
            <a:r>
              <a:rPr lang="en-US" sz="4000" dirty="0">
                <a:latin typeface="+mn-lt"/>
              </a:rPr>
              <a:t> Navy-Air Force personnel present their proposed DoD program to DARPA and DDRE representatives at a meeting at DARPA.</a:t>
            </a:r>
          </a:p>
          <a:p>
            <a:r>
              <a:rPr lang="en-US" sz="4000" b="1" dirty="0">
                <a:latin typeface="+mn-lt"/>
              </a:rPr>
              <a:t>Jan. 9-11, 1990:</a:t>
            </a:r>
            <a:r>
              <a:rPr lang="en-US" sz="4000" dirty="0">
                <a:latin typeface="+mn-lt"/>
              </a:rPr>
              <a:t> Ionospheric Modification/ELF Workshop held at NUSC, attended by personnel from government agencies, universities, and the private sector. The workshop provided an opportunity for broad-based inputs concerning research needs in ionospheric modification. In addition, potential systems applications requiring further research were defined, and the characteristics of a new, unique, HF heating facility were discussed and identified.</a:t>
            </a:r>
          </a:p>
          <a:p>
            <a:r>
              <a:rPr lang="en-US" sz="4000" b="1" dirty="0">
                <a:latin typeface="+mn-lt"/>
              </a:rPr>
              <a:t>Jan. 25, 1990:</a:t>
            </a:r>
            <a:r>
              <a:rPr lang="en-US" sz="4000" dirty="0">
                <a:latin typeface="+mn-lt"/>
              </a:rPr>
              <a:t> Navy-Air Force meeting at the Geophysics Laboratory (Hanscom AFB, MA) to develop a plan to achieve DoD HAARP objectives.</a:t>
            </a:r>
          </a:p>
          <a:p>
            <a:r>
              <a:rPr lang="en-US" sz="4000" b="1" dirty="0">
                <a:latin typeface="+mn-lt"/>
              </a:rPr>
              <a:t>Feb. 7, 1990:</a:t>
            </a:r>
            <a:r>
              <a:rPr lang="en-US" sz="4000" dirty="0">
                <a:latin typeface="+mn-lt"/>
              </a:rPr>
              <a:t> Written description of HAARP plans and objectives circulated to Navy, Air Force, and DARPA personnel for coordination.</a:t>
            </a:r>
          </a:p>
          <a:p>
            <a:r>
              <a:rPr lang="en-US" sz="4000" b="1" dirty="0">
                <a:latin typeface="+mn-lt"/>
              </a:rPr>
              <a:t>Feb. 12, 1990:</a:t>
            </a:r>
            <a:r>
              <a:rPr lang="en-US" sz="4000" dirty="0">
                <a:latin typeface="+mn-lt"/>
              </a:rPr>
              <a:t> Meeting with DDR&amp;E at ONR to present HAARP plan, and to discuss implementation approach.</a:t>
            </a:r>
          </a:p>
        </p:txBody>
      </p:sp>
      <p:sp>
        <p:nvSpPr>
          <p:cNvPr id="5" name="Shape 49">
            <a:extLst>
              <a:ext uri="{FF2B5EF4-FFF2-40B4-BE49-F238E27FC236}">
                <a16:creationId xmlns:a16="http://schemas.microsoft.com/office/drawing/2014/main" id="{5317D689-7675-4254-BD2A-8FA750C42DB3}"/>
              </a:ext>
            </a:extLst>
          </p:cNvPr>
          <p:cNvSpPr/>
          <p:nvPr/>
        </p:nvSpPr>
        <p:spPr>
          <a:xfrm>
            <a:off x="1217814" y="2484862"/>
            <a:ext cx="21877506"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48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Department of Defense Creates HAARP 1989-1990</a:t>
            </a:r>
            <a:endParaRPr lang="en-US" sz="4800" dirty="0">
              <a:solidFill>
                <a:schemeClr val="accent4">
                  <a:lumMod val="60000"/>
                  <a:lumOff val="40000"/>
                </a:schemeClr>
              </a:solidFill>
            </a:endParaRPr>
          </a:p>
        </p:txBody>
      </p:sp>
      <p:pic>
        <p:nvPicPr>
          <p:cNvPr id="4" name="Picture 3">
            <a:hlinkClick r:id="rId4"/>
            <a:extLst>
              <a:ext uri="{FF2B5EF4-FFF2-40B4-BE49-F238E27FC236}">
                <a16:creationId xmlns:a16="http://schemas.microsoft.com/office/drawing/2014/main" id="{81376866-86EB-4318-9EBD-5853555577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59882" y="269113"/>
            <a:ext cx="5775933" cy="5911599"/>
          </a:xfrm>
          <a:prstGeom prst="rect">
            <a:avLst/>
          </a:prstGeom>
        </p:spPr>
      </p:pic>
      <p:pic>
        <p:nvPicPr>
          <p:cNvPr id="6" name="Picture 5">
            <a:hlinkClick r:id="rId4"/>
            <a:extLst>
              <a:ext uri="{FF2B5EF4-FFF2-40B4-BE49-F238E27FC236}">
                <a16:creationId xmlns:a16="http://schemas.microsoft.com/office/drawing/2014/main" id="{1E0455CD-CECC-4F5B-8CCB-B2E426BDD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59881" y="6388974"/>
            <a:ext cx="5775933" cy="4842164"/>
          </a:xfrm>
          <a:prstGeom prst="rect">
            <a:avLst/>
          </a:prstGeom>
        </p:spPr>
      </p:pic>
    </p:spTree>
    <p:extLst>
      <p:ext uri="{BB962C8B-B14F-4D97-AF65-F5344CB8AC3E}">
        <p14:creationId xmlns:p14="http://schemas.microsoft.com/office/powerpoint/2010/main" val="251249021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217813" y="1030332"/>
            <a:ext cx="21877507" cy="10874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8000" dirty="0">
                <a:latin typeface="Lato Black" panose="020F0502020204030203" pitchFamily="34" charset="0"/>
                <a:ea typeface="Lato Black" panose="020F0502020204030203" pitchFamily="34" charset="0"/>
                <a:cs typeface="Lato Black" panose="020F0502020204030203" pitchFamily="34" charset="0"/>
              </a:rPr>
              <a:t>Space Weather Control (History)</a:t>
            </a:r>
            <a:endParaRPr sz="8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698267" y="3519204"/>
            <a:ext cx="11001082"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dirty="0"/>
              <a:t>The HAARP facility becomes operational, with a radiated power of 960 kW. 1994</a:t>
            </a:r>
          </a:p>
          <a:p>
            <a:endParaRPr lang="en-US" sz="4000" dirty="0"/>
          </a:p>
          <a:p>
            <a:r>
              <a:rPr lang="en-US" sz="4000" dirty="0"/>
              <a:t>HAARP IRI is completed, with 180 towers, 72’ tall, 80’ apart, each with two pairs of crossed dipole antennas (2.8 to 8.3 MHz)(7 to 10 MHz), and a radiated power of 3600 kW (3.6 Megawatts).</a:t>
            </a:r>
          </a:p>
        </p:txBody>
      </p:sp>
      <p:sp>
        <p:nvSpPr>
          <p:cNvPr id="5" name="Shape 49">
            <a:extLst>
              <a:ext uri="{FF2B5EF4-FFF2-40B4-BE49-F238E27FC236}">
                <a16:creationId xmlns:a16="http://schemas.microsoft.com/office/drawing/2014/main" id="{5317D689-7675-4254-BD2A-8FA750C42DB3}"/>
              </a:ext>
            </a:extLst>
          </p:cNvPr>
          <p:cNvSpPr/>
          <p:nvPr/>
        </p:nvSpPr>
        <p:spPr>
          <a:xfrm>
            <a:off x="1217814" y="2318606"/>
            <a:ext cx="21877506"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HAARP operational 1994</a:t>
            </a:r>
            <a:r>
              <a:rPr lang="en-US" sz="4800" dirty="0">
                <a:solidFill>
                  <a:schemeClr val="accent4">
                    <a:lumMod val="60000"/>
                    <a:lumOff val="40000"/>
                  </a:schemeClr>
                </a:solidFill>
              </a:rPr>
              <a:t>, </a:t>
            </a:r>
            <a:r>
              <a:rPr lang="en-US" sz="4800" dirty="0">
                <a:solidFill>
                  <a:schemeClr val="bg1"/>
                </a:solidFill>
              </a:rPr>
              <a:t>running at</a:t>
            </a:r>
            <a:r>
              <a:rPr lang="en-US" sz="4800" dirty="0">
                <a:solidFill>
                  <a:schemeClr val="accent4">
                    <a:lumMod val="60000"/>
                    <a:lumOff val="40000"/>
                  </a:schemeClr>
                </a:solidFill>
              </a:rPr>
              <a:t> </a:t>
            </a:r>
            <a:r>
              <a:rPr lang="en-US" sz="48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full power 2006</a:t>
            </a:r>
            <a:endParaRPr lang="en-US" sz="4800" dirty="0">
              <a:solidFill>
                <a:schemeClr val="accent4">
                  <a:lumMod val="60000"/>
                  <a:lumOff val="40000"/>
                </a:schemeClr>
              </a:solidFill>
            </a:endParaRPr>
          </a:p>
        </p:txBody>
      </p:sp>
      <p:pic>
        <p:nvPicPr>
          <p:cNvPr id="4" name="Picture 3">
            <a:hlinkClick r:id="rId3"/>
            <a:extLst>
              <a:ext uri="{FF2B5EF4-FFF2-40B4-BE49-F238E27FC236}">
                <a16:creationId xmlns:a16="http://schemas.microsoft.com/office/drawing/2014/main" id="{81376866-86EB-4318-9EBD-585355557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703" y="6049218"/>
            <a:ext cx="11001082" cy="5650946"/>
          </a:xfrm>
          <a:prstGeom prst="rect">
            <a:avLst/>
          </a:prstGeom>
        </p:spPr>
      </p:pic>
      <p:pic>
        <p:nvPicPr>
          <p:cNvPr id="6" name="Picture 5">
            <a:hlinkClick r:id="rId4"/>
            <a:extLst>
              <a:ext uri="{FF2B5EF4-FFF2-40B4-BE49-F238E27FC236}">
                <a16:creationId xmlns:a16="http://schemas.microsoft.com/office/drawing/2014/main" id="{1E0455CD-CECC-4F5B-8CCB-B2E426BDD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8364" y="3545437"/>
            <a:ext cx="12198433" cy="8124345"/>
          </a:xfrm>
          <a:prstGeom prst="rect">
            <a:avLst/>
          </a:prstGeom>
        </p:spPr>
      </p:pic>
    </p:spTree>
    <p:extLst>
      <p:ext uri="{BB962C8B-B14F-4D97-AF65-F5344CB8AC3E}">
        <p14:creationId xmlns:p14="http://schemas.microsoft.com/office/powerpoint/2010/main" val="259985239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exels-photo-filtered.jpe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5" y="-25128"/>
            <a:ext cx="24420090" cy="13736301"/>
          </a:xfrm>
          <a:prstGeom prst="rect">
            <a:avLst/>
          </a:prstGeom>
          <a:solidFill>
            <a:schemeClr val="tx1"/>
          </a:solidFill>
          <a:ln w="12700">
            <a:miter lim="400000"/>
          </a:ln>
        </p:spPr>
      </p:pic>
    </p:spTree>
    <p:extLst>
      <p:ext uri="{BB962C8B-B14F-4D97-AF65-F5344CB8AC3E}">
        <p14:creationId xmlns:p14="http://schemas.microsoft.com/office/powerpoint/2010/main" val="399107662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2442955" y="1925992"/>
            <a:ext cx="20559739" cy="14321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10800" dirty="0">
                <a:latin typeface="Lato Black" panose="020F0502020204030203" pitchFamily="34" charset="0"/>
                <a:ea typeface="Lato Black" panose="020F0502020204030203" pitchFamily="34" charset="0"/>
                <a:cs typeface="Lato Black" panose="020F0502020204030203" pitchFamily="34" charset="0"/>
              </a:rPr>
              <a:t>What is an </a:t>
            </a:r>
            <a:r>
              <a:rPr lang="en-US" sz="108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hlinkClick r:id="rId3">
                  <a:extLst>
                    <a:ext uri="{A12FA001-AC4F-418D-AE19-62706E023703}">
                      <ahyp:hlinkClr xmlns:ahyp="http://schemas.microsoft.com/office/drawing/2018/hyperlinkcolor" val="tx"/>
                    </a:ext>
                  </a:extLst>
                </a:hlinkClick>
              </a:rPr>
              <a:t>Ionospheric Heater</a:t>
            </a:r>
            <a:r>
              <a:rPr lang="en-US" sz="10800" dirty="0">
                <a:latin typeface="Lato Black" panose="020F0502020204030203" pitchFamily="34" charset="0"/>
                <a:ea typeface="Lato Black" panose="020F0502020204030203" pitchFamily="34" charset="0"/>
                <a:cs typeface="Lato Black" panose="020F0502020204030203" pitchFamily="34" charset="0"/>
              </a:rPr>
              <a:t>?</a:t>
            </a:r>
            <a:endParaRPr sz="10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0" name="Shape 50"/>
          <p:cNvSpPr/>
          <p:nvPr/>
        </p:nvSpPr>
        <p:spPr>
          <a:xfrm>
            <a:off x="1550526" y="5154816"/>
            <a:ext cx="11655112" cy="466850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8000" dirty="0">
                <a:latin typeface="Lato Medium" panose="020F0502020204030203" pitchFamily="34" charset="0"/>
                <a:ea typeface="Lato Medium" panose="020F0502020204030203" pitchFamily="34" charset="0"/>
                <a:cs typeface="Lato Medium" panose="020F0502020204030203" pitchFamily="34" charset="0"/>
              </a:rPr>
              <a:t>“Powerful high frequency (HF) transmitter (2 to ­10 MHz) that induces controlled temporary </a:t>
            </a:r>
            <a:r>
              <a:rPr lang="en-US" sz="8000" dirty="0">
                <a:ea typeface="Lato Medium" panose="020F0502020204030203" pitchFamily="34" charset="0"/>
                <a:cs typeface="Lato Medium" panose="020F0502020204030203" pitchFamily="34" charset="0"/>
              </a:rPr>
              <a:t>modification to the electron </a:t>
            </a:r>
            <a:r>
              <a:rPr lang="en-US" sz="8000" dirty="0">
                <a:latin typeface="Lato Black" panose="020F0502020204030203" pitchFamily="34" charset="0"/>
                <a:ea typeface="Lato Black" panose="020F0502020204030203" pitchFamily="34" charset="0"/>
                <a:cs typeface="Lato Black" panose="020F0502020204030203" pitchFamily="34" charset="0"/>
              </a:rPr>
              <a:t>temperature</a:t>
            </a:r>
            <a:r>
              <a:rPr lang="en-US" sz="8000" dirty="0">
                <a:latin typeface="Lato Medium" panose="020F0502020204030203" pitchFamily="34" charset="0"/>
                <a:ea typeface="Lato Medium" panose="020F0502020204030203" pitchFamily="34" charset="0"/>
                <a:cs typeface="Lato Medium" panose="020F0502020204030203" pitchFamily="34" charset="0"/>
              </a:rPr>
              <a:t> at desired altitude”</a:t>
            </a:r>
            <a:endParaRPr sz="59500"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pic>
        <p:nvPicPr>
          <p:cNvPr id="3" name="Picture 2">
            <a:extLst>
              <a:ext uri="{FF2B5EF4-FFF2-40B4-BE49-F238E27FC236}">
                <a16:creationId xmlns:a16="http://schemas.microsoft.com/office/drawing/2014/main" id="{F0FB7263-DBE4-422D-893A-54226ACD4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4100" y="4577239"/>
            <a:ext cx="9525000" cy="57150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931844"/>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
        <p:nvSpPr>
          <p:cNvPr id="5" name="Shape 49">
            <a:extLst>
              <a:ext uri="{FF2B5EF4-FFF2-40B4-BE49-F238E27FC236}">
                <a16:creationId xmlns:a16="http://schemas.microsoft.com/office/drawing/2014/main" id="{5317D689-7675-4254-BD2A-8FA750C42DB3}"/>
              </a:ext>
            </a:extLst>
          </p:cNvPr>
          <p:cNvSpPr/>
          <p:nvPr/>
        </p:nvSpPr>
        <p:spPr>
          <a:xfrm>
            <a:off x="1912127" y="2374065"/>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600" dirty="0">
                <a:latin typeface="Lato Black" panose="020F0502020204030203" pitchFamily="34" charset="0"/>
                <a:ea typeface="Lato Black" panose="020F0502020204030203" pitchFamily="34" charset="0"/>
                <a:cs typeface="Lato Black" panose="020F0502020204030203" pitchFamily="34" charset="0"/>
              </a:rPr>
              <a:t>Terrestrial Weather Modification</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855B30CE-05A4-43E3-B74C-5304DC4C0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7394" y="3938587"/>
            <a:ext cx="12382500" cy="6600825"/>
          </a:xfrm>
          <a:prstGeom prst="rect">
            <a:avLst/>
          </a:prstGeom>
        </p:spPr>
      </p:pic>
      <p:sp>
        <p:nvSpPr>
          <p:cNvPr id="7" name="TextBox 6">
            <a:extLst>
              <a:ext uri="{FF2B5EF4-FFF2-40B4-BE49-F238E27FC236}">
                <a16:creationId xmlns:a16="http://schemas.microsoft.com/office/drawing/2014/main" id="{DB7D1C17-00F4-45BD-8127-971874FD3B6D}"/>
              </a:ext>
            </a:extLst>
          </p:cNvPr>
          <p:cNvSpPr txBox="1"/>
          <p:nvPr/>
        </p:nvSpPr>
        <p:spPr>
          <a:xfrm>
            <a:off x="1240735" y="4005027"/>
            <a:ext cx="9258300" cy="7160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dirty="0"/>
              <a:t>In the late 70s, experiments were performed from Ukraine using 3 x 1000 kW transmitters in parallel. The antenna consisted of 13 vertical towers in the shape of a parabola (as viewed from an airplane) with various folded dipoles strung between all these towers. It also had a very narrow bandwidth (approx. 3 MHz), and a very narrow </a:t>
            </a:r>
            <a:r>
              <a:rPr lang="en-US" sz="4000" dirty="0" err="1"/>
              <a:t>beamwidth</a:t>
            </a:r>
            <a:r>
              <a:rPr lang="en-US" sz="4000" dirty="0"/>
              <a:t> (approx. 5-10 degrees). As a result, the gain they obtained from this antenna was a staggering 38 dB</a:t>
            </a:r>
            <a:endParaRPr lang="en-US" sz="4000" dirty="0">
              <a:latin typeface="+mn-lt"/>
            </a:endParaRPr>
          </a:p>
          <a:p>
            <a:endParaRPr lang="en-US" sz="4000" dirty="0">
              <a:latin typeface="+mn-lt"/>
            </a:endParaRPr>
          </a:p>
          <a:p>
            <a:r>
              <a:rPr lang="en-US" sz="4000" dirty="0">
                <a:latin typeface="+mn-lt"/>
              </a:rPr>
              <a:t>But instead of creating a solid area of reflection, they discovered they were actually burning a hole in the ionosphere and the signal was being shot off into space. They also noticed that the area of the </a:t>
            </a:r>
            <a:r>
              <a:rPr lang="en-US" sz="4000" dirty="0"/>
              <a:t>ionospheric hole had an effect on approaching weather fronts</a:t>
            </a:r>
            <a:r>
              <a:rPr lang="en-US" sz="4400" dirty="0">
                <a:latin typeface="+mn-lt"/>
              </a:rPr>
              <a:t>. </a:t>
            </a:r>
            <a:r>
              <a:rPr lang="en-US" sz="4400" dirty="0"/>
              <a:t>The weather fronts were being deflected around the ionospheric heated area,</a:t>
            </a:r>
            <a:r>
              <a:rPr lang="en-US" sz="4000" dirty="0"/>
              <a:t> </a:t>
            </a:r>
            <a:r>
              <a:rPr lang="en-US" sz="4000" dirty="0">
                <a:latin typeface="+mn-lt"/>
              </a:rPr>
              <a:t>inadvertent weather modification</a:t>
            </a:r>
          </a:p>
          <a:p>
            <a:r>
              <a:rPr kumimoji="0" lang="en-US" sz="3200" b="0" i="0" u="none" strike="noStrike" cap="none" spc="0" normalizeH="0" baseline="54545" dirty="0">
                <a:ln>
                  <a:noFill/>
                </a:ln>
                <a:solidFill>
                  <a:schemeClr val="accent4">
                    <a:lumMod val="60000"/>
                    <a:lumOff val="40000"/>
                  </a:schemeClr>
                </a:solidFill>
                <a:effectLst/>
                <a:uFillTx/>
                <a:latin typeface="+mn-lt"/>
                <a:sym typeface="Open Sans"/>
                <a:hlinkClick r:id="rId3">
                  <a:extLst>
                    <a:ext uri="{A12FA001-AC4F-418D-AE19-62706E023703}">
                      <ahyp:hlinkClr xmlns:ahyp="http://schemas.microsoft.com/office/drawing/2018/hyperlinkcolor" val="tx"/>
                    </a:ext>
                  </a:extLst>
                </a:hlinkClick>
              </a:rPr>
              <a:t>Sov</a:t>
            </a:r>
            <a:r>
              <a:rPr lang="en-US" sz="3200" dirty="0">
                <a:solidFill>
                  <a:schemeClr val="accent4">
                    <a:lumMod val="60000"/>
                    <a:lumOff val="40000"/>
                  </a:schemeClr>
                </a:solidFill>
                <a:latin typeface="+mn-lt"/>
                <a:hlinkClick r:id="rId3">
                  <a:extLst>
                    <a:ext uri="{A12FA001-AC4F-418D-AE19-62706E023703}">
                      <ahyp:hlinkClr xmlns:ahyp="http://schemas.microsoft.com/office/drawing/2018/hyperlinkcolor" val="tx"/>
                    </a:ext>
                  </a:extLst>
                </a:hlinkClick>
              </a:rPr>
              <a:t>iet Superpower Tests Burned the Ionosphere</a:t>
            </a:r>
            <a:endParaRPr kumimoji="0" lang="en-US" sz="4000" b="0" i="0" u="none" strike="noStrike" cap="none" spc="0" normalizeH="0" baseline="54545" dirty="0">
              <a:ln>
                <a:noFill/>
              </a:ln>
              <a:solidFill>
                <a:schemeClr val="accent4">
                  <a:lumMod val="60000"/>
                  <a:lumOff val="40000"/>
                </a:schemeClr>
              </a:solidFill>
              <a:effectLst/>
              <a:uFillTx/>
              <a:latin typeface="+mn-lt"/>
              <a:sym typeface="Open Sans"/>
            </a:endParaRPr>
          </a:p>
        </p:txBody>
      </p:sp>
    </p:spTree>
    <p:extLst>
      <p:ext uri="{BB962C8B-B14F-4D97-AF65-F5344CB8AC3E}">
        <p14:creationId xmlns:p14="http://schemas.microsoft.com/office/powerpoint/2010/main" val="399471575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216392" y="931844"/>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
        <p:nvSpPr>
          <p:cNvPr id="5" name="Shape 49">
            <a:extLst>
              <a:ext uri="{FF2B5EF4-FFF2-40B4-BE49-F238E27FC236}">
                <a16:creationId xmlns:a16="http://schemas.microsoft.com/office/drawing/2014/main" id="{5317D689-7675-4254-BD2A-8FA750C42DB3}"/>
              </a:ext>
            </a:extLst>
          </p:cNvPr>
          <p:cNvSpPr/>
          <p:nvPr/>
        </p:nvSpPr>
        <p:spPr>
          <a:xfrm>
            <a:off x="1295900" y="2374065"/>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6600" dirty="0">
                <a:latin typeface="Lato Black" panose="020F0502020204030203" pitchFamily="34" charset="0"/>
                <a:ea typeface="Lato Black" panose="020F0502020204030203" pitchFamily="34" charset="0"/>
                <a:cs typeface="Lato Black" panose="020F0502020204030203" pitchFamily="34" charset="0"/>
              </a:rPr>
              <a:t>Terrestrial Weather Modification</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855B30CE-05A4-43E3-B74C-5304DC4C0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87144" y="0"/>
            <a:ext cx="9896856" cy="11743201"/>
          </a:xfrm>
          <a:prstGeom prst="rect">
            <a:avLst/>
          </a:prstGeom>
        </p:spPr>
      </p:pic>
      <p:sp>
        <p:nvSpPr>
          <p:cNvPr id="7" name="TextBox 6">
            <a:extLst>
              <a:ext uri="{FF2B5EF4-FFF2-40B4-BE49-F238E27FC236}">
                <a16:creationId xmlns:a16="http://schemas.microsoft.com/office/drawing/2014/main" id="{DB7D1C17-00F4-45BD-8127-971874FD3B6D}"/>
              </a:ext>
            </a:extLst>
          </p:cNvPr>
          <p:cNvSpPr txBox="1"/>
          <p:nvPr/>
        </p:nvSpPr>
        <p:spPr>
          <a:xfrm>
            <a:off x="1335983" y="3903556"/>
            <a:ext cx="1285709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8000" dirty="0"/>
              <a:t>The Russian Woodpecker (DUGA-3)</a:t>
            </a:r>
          </a:p>
        </p:txBody>
      </p:sp>
      <p:pic>
        <p:nvPicPr>
          <p:cNvPr id="8" name="Picture 7">
            <a:hlinkClick r:id="rId5"/>
            <a:extLst>
              <a:ext uri="{FF2B5EF4-FFF2-40B4-BE49-F238E27FC236}">
                <a16:creationId xmlns:a16="http://schemas.microsoft.com/office/drawing/2014/main" id="{07C6F95C-C50C-4F4E-8E3B-9A44030C4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4719" y="4532243"/>
            <a:ext cx="12753867" cy="7210958"/>
          </a:xfrm>
          <a:prstGeom prst="rect">
            <a:avLst/>
          </a:prstGeom>
        </p:spPr>
      </p:pic>
    </p:spTree>
    <p:extLst>
      <p:ext uri="{BB962C8B-B14F-4D97-AF65-F5344CB8AC3E}">
        <p14:creationId xmlns:p14="http://schemas.microsoft.com/office/powerpoint/2010/main" val="16819470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355538" y="673426"/>
            <a:ext cx="21743001"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
        <p:nvSpPr>
          <p:cNvPr id="5" name="Shape 49">
            <a:extLst>
              <a:ext uri="{FF2B5EF4-FFF2-40B4-BE49-F238E27FC236}">
                <a16:creationId xmlns:a16="http://schemas.microsoft.com/office/drawing/2014/main" id="{5317D689-7675-4254-BD2A-8FA750C42DB3}"/>
              </a:ext>
            </a:extLst>
          </p:cNvPr>
          <p:cNvSpPr/>
          <p:nvPr/>
        </p:nvSpPr>
        <p:spPr>
          <a:xfrm>
            <a:off x="1295900" y="2036135"/>
            <a:ext cx="218026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600" dirty="0">
                <a:latin typeface="Lato Black" panose="020F0502020204030203" pitchFamily="34" charset="0"/>
                <a:ea typeface="Lato Black" panose="020F0502020204030203" pitchFamily="34" charset="0"/>
                <a:cs typeface="Lato Black" panose="020F0502020204030203" pitchFamily="34" charset="0"/>
              </a:rPr>
              <a:t>Terrestrial Weather Modification</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855B30CE-05A4-43E3-B74C-5304DC4C0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2922" y="3109467"/>
            <a:ext cx="13431078" cy="8610841"/>
          </a:xfrm>
          <a:prstGeom prst="rect">
            <a:avLst/>
          </a:prstGeom>
        </p:spPr>
      </p:pic>
      <p:sp>
        <p:nvSpPr>
          <p:cNvPr id="7" name="TextBox 6">
            <a:extLst>
              <a:ext uri="{FF2B5EF4-FFF2-40B4-BE49-F238E27FC236}">
                <a16:creationId xmlns:a16="http://schemas.microsoft.com/office/drawing/2014/main" id="{DB7D1C17-00F4-45BD-8127-971874FD3B6D}"/>
              </a:ext>
            </a:extLst>
          </p:cNvPr>
          <p:cNvSpPr txBox="1"/>
          <p:nvPr/>
        </p:nvSpPr>
        <p:spPr>
          <a:xfrm>
            <a:off x="1276350" y="3943476"/>
            <a:ext cx="9258300" cy="7284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8000" dirty="0"/>
              <a:t>The Russian Woodpecker (part 1)</a:t>
            </a:r>
          </a:p>
          <a:p>
            <a:r>
              <a:rPr lang="en-US" sz="6000" dirty="0">
                <a:latin typeface="+mn-lt"/>
              </a:rPr>
              <a:t>Last Christmas the low temperature records in 21 states and 60 cities were broken. … caused the deaths of 138 persons and damaged many millions of dollars worth of crops. While this was going on, December in Europe was unseasonably warm. … El Nino popped up unexpectedly and off schedule in 1982 and 1983.</a:t>
            </a:r>
            <a:endParaRPr kumimoji="0" lang="en-US" sz="6000" b="0" i="0" u="none" strike="noStrike" cap="none" spc="0" normalizeH="0" baseline="54545" dirty="0">
              <a:ln>
                <a:noFill/>
              </a:ln>
              <a:solidFill>
                <a:srgbClr val="FFFFFF"/>
              </a:solidFill>
              <a:effectLst/>
              <a:uFillTx/>
              <a:latin typeface="+mn-lt"/>
              <a:ea typeface="+mj-ea"/>
              <a:cs typeface="+mj-cs"/>
              <a:sym typeface="Open Sans"/>
            </a:endParaRPr>
          </a:p>
        </p:txBody>
      </p:sp>
    </p:spTree>
    <p:extLst>
      <p:ext uri="{BB962C8B-B14F-4D97-AF65-F5344CB8AC3E}">
        <p14:creationId xmlns:p14="http://schemas.microsoft.com/office/powerpoint/2010/main" val="23131836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176627" y="713182"/>
            <a:ext cx="21822521"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
        <p:nvSpPr>
          <p:cNvPr id="5" name="Shape 49">
            <a:extLst>
              <a:ext uri="{FF2B5EF4-FFF2-40B4-BE49-F238E27FC236}">
                <a16:creationId xmlns:a16="http://schemas.microsoft.com/office/drawing/2014/main" id="{5317D689-7675-4254-BD2A-8FA750C42DB3}"/>
              </a:ext>
            </a:extLst>
          </p:cNvPr>
          <p:cNvSpPr/>
          <p:nvPr/>
        </p:nvSpPr>
        <p:spPr>
          <a:xfrm>
            <a:off x="1176626" y="2155403"/>
            <a:ext cx="21822521"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600" dirty="0">
                <a:latin typeface="Lato Black" panose="020F0502020204030203" pitchFamily="34" charset="0"/>
                <a:ea typeface="Lato Black" panose="020F0502020204030203" pitchFamily="34" charset="0"/>
                <a:cs typeface="Lato Black" panose="020F0502020204030203" pitchFamily="34" charset="0"/>
              </a:rPr>
              <a:t>Terrestrial Weather Modification</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1176626" y="3760771"/>
            <a:ext cx="22478171" cy="8802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8000" dirty="0"/>
              <a:t>The Russian Woodpecker (part 2)</a:t>
            </a:r>
          </a:p>
          <a:p>
            <a:r>
              <a:rPr lang="en-US" sz="5400" dirty="0">
                <a:latin typeface="+mn-lt"/>
              </a:rPr>
              <a:t>Dr. Andrew </a:t>
            </a:r>
            <a:r>
              <a:rPr lang="en-US" sz="5400" dirty="0" err="1">
                <a:latin typeface="+mn-lt"/>
              </a:rPr>
              <a:t>Michrowski</a:t>
            </a:r>
            <a:r>
              <a:rPr lang="en-US" sz="5400" dirty="0">
                <a:latin typeface="+mn-lt"/>
              </a:rPr>
              <a:t>, Canadian State Department: “In the Case of the winter of 1976-77, the Soviets managed to establish terrestrial electrical resonance, and then learned how to establish relatively stable and localized ELF magnetic fields, which were able to hamper or divert the jet stream flow in the Northern Hemisphere.”</a:t>
            </a:r>
          </a:p>
          <a:p>
            <a:endParaRPr lang="en-US" sz="5400" dirty="0">
              <a:latin typeface="+mn-lt"/>
            </a:endParaRPr>
          </a:p>
          <a:p>
            <a:r>
              <a:rPr lang="en-US" sz="5400" dirty="0">
                <a:latin typeface="+mn-lt"/>
              </a:rPr>
              <a:t>He further stated, “As the columnar waves rotated clockwise, the westerly winds were sucked upwards counter-clockwise into the upper atmosphere, while a drag </a:t>
            </a:r>
            <a:r>
              <a:rPr lang="en-US" sz="5400" dirty="0" err="1">
                <a:latin typeface="+mn-lt"/>
              </a:rPr>
              <a:t>brough</a:t>
            </a:r>
            <a:r>
              <a:rPr lang="en-US" sz="5400" dirty="0">
                <a:latin typeface="+mn-lt"/>
              </a:rPr>
              <a:t> air from the upper atmosphere on the opposite side.” </a:t>
            </a:r>
          </a:p>
          <a:p>
            <a:endParaRPr lang="en-US" sz="5400" dirty="0">
              <a:latin typeface="+mn-lt"/>
            </a:endParaRPr>
          </a:p>
          <a:p>
            <a:r>
              <a:rPr kumimoji="0" lang="en-US" sz="5400" b="0" i="0" u="none" strike="noStrike" cap="none" spc="0" normalizeH="0" baseline="54545" dirty="0">
                <a:ln>
                  <a:noFill/>
                </a:ln>
                <a:solidFill>
                  <a:srgbClr val="FFFFFF"/>
                </a:solidFill>
                <a:effectLst/>
                <a:uFillTx/>
                <a:latin typeface="+mn-lt"/>
                <a:ea typeface="+mj-ea"/>
                <a:cs typeface="+mj-cs"/>
                <a:sym typeface="Open Sans"/>
              </a:rPr>
              <a:t>Dr. </a:t>
            </a:r>
            <a:r>
              <a:rPr kumimoji="0" lang="en-US" sz="5400" b="0" i="0" u="none" strike="noStrike" cap="none" spc="0" normalizeH="0" baseline="54545" dirty="0" err="1">
                <a:ln>
                  <a:noFill/>
                </a:ln>
                <a:solidFill>
                  <a:srgbClr val="FFFFFF"/>
                </a:solidFill>
                <a:effectLst/>
                <a:uFillTx/>
                <a:latin typeface="+mn-lt"/>
                <a:ea typeface="+mj-ea"/>
                <a:cs typeface="+mj-cs"/>
                <a:sym typeface="Open Sans"/>
              </a:rPr>
              <a:t>Michrowski</a:t>
            </a:r>
            <a:r>
              <a:rPr kumimoji="0" lang="en-US" sz="5400" b="0" i="0" u="none" strike="noStrike" cap="none" spc="0" normalizeH="0" baseline="54545" dirty="0">
                <a:ln>
                  <a:noFill/>
                </a:ln>
                <a:solidFill>
                  <a:srgbClr val="FFFFFF"/>
                </a:solidFill>
                <a:effectLst/>
                <a:uFillTx/>
                <a:latin typeface="+mn-lt"/>
                <a:ea typeface="+mj-ea"/>
                <a:cs typeface="+mj-cs"/>
                <a:sym typeface="Open Sans"/>
              </a:rPr>
              <a:t> postulates that the Soviet ELF signals are pulses on a frequency of 31.5 Hz and have caused “giant standing wave troughs in the Rocky Mountains” between Alberta and New Mexico, and another through the eastern United States.</a:t>
            </a:r>
          </a:p>
          <a:p>
            <a:endParaRPr lang="en-US" sz="6000" dirty="0">
              <a:latin typeface="+mn-lt"/>
            </a:endParaRPr>
          </a:p>
          <a:p>
            <a:endParaRPr kumimoji="0" lang="en-US" sz="6000" b="0" i="0" u="none" strike="noStrike" cap="none" spc="0" normalizeH="0" baseline="54545" dirty="0">
              <a:ln>
                <a:noFill/>
              </a:ln>
              <a:solidFill>
                <a:srgbClr val="FFFFFF"/>
              </a:solidFill>
              <a:effectLst/>
              <a:uFillTx/>
              <a:latin typeface="+mn-lt"/>
              <a:ea typeface="+mj-ea"/>
              <a:cs typeface="+mj-cs"/>
              <a:sym typeface="Open Sans"/>
            </a:endParaRPr>
          </a:p>
        </p:txBody>
      </p:sp>
    </p:spTree>
    <p:extLst>
      <p:ext uri="{BB962C8B-B14F-4D97-AF65-F5344CB8AC3E}">
        <p14:creationId xmlns:p14="http://schemas.microsoft.com/office/powerpoint/2010/main" val="130738353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176627" y="713182"/>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
        <p:nvSpPr>
          <p:cNvPr id="5" name="Shape 49">
            <a:extLst>
              <a:ext uri="{FF2B5EF4-FFF2-40B4-BE49-F238E27FC236}">
                <a16:creationId xmlns:a16="http://schemas.microsoft.com/office/drawing/2014/main" id="{5317D689-7675-4254-BD2A-8FA750C42DB3}"/>
              </a:ext>
            </a:extLst>
          </p:cNvPr>
          <p:cNvSpPr/>
          <p:nvPr/>
        </p:nvSpPr>
        <p:spPr>
          <a:xfrm>
            <a:off x="1176626" y="2155403"/>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6600" dirty="0">
                <a:latin typeface="Lato Black" panose="020F0502020204030203" pitchFamily="34" charset="0"/>
                <a:ea typeface="Lato Black" panose="020F0502020204030203" pitchFamily="34" charset="0"/>
                <a:cs typeface="Lato Black" panose="020F0502020204030203" pitchFamily="34" charset="0"/>
              </a:rPr>
              <a:t>Terrestrial Weather Modification</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855B30CE-05A4-43E3-B74C-5304DC4C0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1433" y="0"/>
            <a:ext cx="8676316" cy="11721040"/>
          </a:xfrm>
          <a:prstGeom prst="rect">
            <a:avLst/>
          </a:prstGeom>
        </p:spPr>
      </p:pic>
      <p:sp>
        <p:nvSpPr>
          <p:cNvPr id="7" name="TextBox 6">
            <a:extLst>
              <a:ext uri="{FF2B5EF4-FFF2-40B4-BE49-F238E27FC236}">
                <a16:creationId xmlns:a16="http://schemas.microsoft.com/office/drawing/2014/main" id="{DB7D1C17-00F4-45BD-8127-971874FD3B6D}"/>
              </a:ext>
            </a:extLst>
          </p:cNvPr>
          <p:cNvSpPr txBox="1"/>
          <p:nvPr/>
        </p:nvSpPr>
        <p:spPr>
          <a:xfrm>
            <a:off x="1176627" y="3688941"/>
            <a:ext cx="13950398" cy="8309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8000" dirty="0"/>
              <a:t>The Russian Woodpecker (part 3)</a:t>
            </a:r>
          </a:p>
          <a:p>
            <a:r>
              <a:rPr lang="en-US" sz="6000" dirty="0">
                <a:latin typeface="+mn-lt"/>
              </a:rPr>
              <a:t>Dr. Walter Orr Roberts, Aspen Institute of Colorado: “The idea of changing the conductivity of the atmosphere as a weather modification experiment is not ridiculous.”</a:t>
            </a:r>
          </a:p>
          <a:p>
            <a:endParaRPr lang="en-US" sz="6000" dirty="0">
              <a:latin typeface="+mn-lt"/>
            </a:endParaRPr>
          </a:p>
          <a:p>
            <a:r>
              <a:rPr kumimoji="0" lang="en-US" sz="6000" b="0" i="0" u="none" strike="noStrike" cap="none" spc="0" normalizeH="0" baseline="54545" dirty="0">
                <a:ln>
                  <a:noFill/>
                </a:ln>
                <a:solidFill>
                  <a:srgbClr val="FFFFFF"/>
                </a:solidFill>
                <a:effectLst/>
                <a:uFillTx/>
                <a:latin typeface="+mn-lt"/>
                <a:ea typeface="+mj-ea"/>
                <a:cs typeface="+mj-cs"/>
                <a:sym typeface="Open Sans"/>
              </a:rPr>
              <a:t>Al </a:t>
            </a:r>
            <a:r>
              <a:rPr kumimoji="0" lang="en-US" sz="6000" b="0" i="0" u="none" strike="noStrike" cap="none" spc="0" normalizeH="0" baseline="54545" dirty="0" err="1">
                <a:ln>
                  <a:noFill/>
                </a:ln>
                <a:solidFill>
                  <a:srgbClr val="FFFFFF"/>
                </a:solidFill>
                <a:effectLst/>
                <a:uFillTx/>
                <a:latin typeface="+mn-lt"/>
                <a:ea typeface="+mj-ea"/>
                <a:cs typeface="+mj-cs"/>
                <a:sym typeface="Open Sans"/>
              </a:rPr>
              <a:t>Beilek</a:t>
            </a:r>
            <a:r>
              <a:rPr kumimoji="0" lang="en-US" sz="6000" b="0" i="0" u="none" strike="noStrike" cap="none" spc="0" normalizeH="0" baseline="54545" dirty="0">
                <a:ln>
                  <a:noFill/>
                </a:ln>
                <a:solidFill>
                  <a:srgbClr val="FFFFFF"/>
                </a:solidFill>
                <a:effectLst/>
                <a:uFillTx/>
                <a:latin typeface="+mn-lt"/>
                <a:ea typeface="+mj-ea"/>
                <a:cs typeface="+mj-cs"/>
                <a:sym typeface="Open Sans"/>
              </a:rPr>
              <a:t>, American Electrical Enginee</a:t>
            </a:r>
            <a:r>
              <a:rPr lang="en-US" sz="6000" dirty="0">
                <a:latin typeface="+mn-lt"/>
              </a:rPr>
              <a:t>r discussed that the Soviets had been experimenting with these signals on a particular frequency but it was only after a change to 31.5 Hz that El Nino’s strange activity began to be observed.</a:t>
            </a:r>
          </a:p>
          <a:p>
            <a:endParaRPr lang="en-US" sz="6000" dirty="0">
              <a:latin typeface="+mn-lt"/>
            </a:endParaRPr>
          </a:p>
          <a:p>
            <a:r>
              <a:rPr kumimoji="0" lang="en-US" sz="6000" b="0" i="0" u="none" strike="noStrike" cap="none" spc="0" normalizeH="0" baseline="54545" dirty="0">
                <a:ln>
                  <a:noFill/>
                </a:ln>
                <a:solidFill>
                  <a:srgbClr val="FFFFFF"/>
                </a:solidFill>
                <a:effectLst/>
                <a:uFillTx/>
                <a:latin typeface="+mn-lt"/>
                <a:ea typeface="+mj-ea"/>
                <a:cs typeface="+mj-cs"/>
                <a:sym typeface="Open Sans"/>
              </a:rPr>
              <a:t>The Washington Post (March 6, 1983) reported that El Nino was the worst it had been in 100 years and that equatorial trade winds, blowing from east to west, stalled.</a:t>
            </a:r>
          </a:p>
        </p:txBody>
      </p:sp>
    </p:spTree>
    <p:extLst>
      <p:ext uri="{BB962C8B-B14F-4D97-AF65-F5344CB8AC3E}">
        <p14:creationId xmlns:p14="http://schemas.microsoft.com/office/powerpoint/2010/main" val="404474158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355538" y="931844"/>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5" name="Shape 49">
            <a:extLst>
              <a:ext uri="{FF2B5EF4-FFF2-40B4-BE49-F238E27FC236}">
                <a16:creationId xmlns:a16="http://schemas.microsoft.com/office/drawing/2014/main" id="{5317D689-7675-4254-BD2A-8FA750C42DB3}"/>
              </a:ext>
            </a:extLst>
          </p:cNvPr>
          <p:cNvSpPr/>
          <p:nvPr/>
        </p:nvSpPr>
        <p:spPr>
          <a:xfrm>
            <a:off x="1295900" y="2374065"/>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600" dirty="0">
                <a:latin typeface="Lato Black" panose="020F0502020204030203" pitchFamily="34" charset="0"/>
                <a:ea typeface="Lato Black" panose="020F0502020204030203" pitchFamily="34" charset="0"/>
                <a:cs typeface="Lato Black" panose="020F0502020204030203" pitchFamily="34" charset="0"/>
              </a:rPr>
              <a:t>Terrestrial Weather Modification</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580461" y="4022824"/>
            <a:ext cx="21990196"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8000" dirty="0"/>
              <a:t>The Russian Woodpecker (DUGA-3) Destroyed</a:t>
            </a:r>
          </a:p>
        </p:txBody>
      </p:sp>
      <p:pic>
        <p:nvPicPr>
          <p:cNvPr id="8" name="Picture 7">
            <a:hlinkClick r:id="rId3"/>
            <a:extLst>
              <a:ext uri="{FF2B5EF4-FFF2-40B4-BE49-F238E27FC236}">
                <a16:creationId xmlns:a16="http://schemas.microsoft.com/office/drawing/2014/main" id="{07C6F95C-C50C-4F4E-8E3B-9A44030C4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046" y="4788215"/>
            <a:ext cx="12822494" cy="6553719"/>
          </a:xfrm>
          <a:prstGeom prst="rect">
            <a:avLst/>
          </a:prstGeom>
        </p:spPr>
      </p:pic>
      <p:sp>
        <p:nvSpPr>
          <p:cNvPr id="2" name="TextBox 1">
            <a:extLst>
              <a:ext uri="{FF2B5EF4-FFF2-40B4-BE49-F238E27FC236}">
                <a16:creationId xmlns:a16="http://schemas.microsoft.com/office/drawing/2014/main" id="{153154F6-64E4-446D-91A4-12B9A4FEE170}"/>
              </a:ext>
            </a:extLst>
          </p:cNvPr>
          <p:cNvSpPr txBox="1"/>
          <p:nvPr/>
        </p:nvSpPr>
        <p:spPr>
          <a:xfrm>
            <a:off x="580460" y="5271464"/>
            <a:ext cx="10074288" cy="574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600" dirty="0"/>
              <a:t>Chernobyl Meltdown, April 26, 1986</a:t>
            </a:r>
          </a:p>
          <a:p>
            <a:r>
              <a:rPr lang="en-US" sz="4400" dirty="0">
                <a:solidFill>
                  <a:schemeClr val="accent4">
                    <a:lumMod val="60000"/>
                    <a:lumOff val="40000"/>
                  </a:schemeClr>
                </a:solidFill>
                <a:latin typeface="+mn-lt"/>
                <a:hlinkClick r:id="rId5">
                  <a:extLst>
                    <a:ext uri="{A12FA001-AC4F-418D-AE19-62706E023703}">
                      <ahyp:hlinkClr xmlns:ahyp="http://schemas.microsoft.com/office/drawing/2018/hyperlinkcolor" val="tx"/>
                    </a:ext>
                  </a:extLst>
                </a:hlinkClick>
              </a:rPr>
              <a:t>Reactor 4 meltdown</a:t>
            </a:r>
            <a:r>
              <a:rPr lang="en-US" sz="4400" dirty="0">
                <a:solidFill>
                  <a:schemeClr val="accent4">
                    <a:lumMod val="60000"/>
                    <a:lumOff val="40000"/>
                  </a:schemeClr>
                </a:solidFill>
                <a:latin typeface="+mn-lt"/>
              </a:rPr>
              <a:t> </a:t>
            </a:r>
            <a:r>
              <a:rPr lang="en-US" sz="4400" dirty="0">
                <a:latin typeface="+mn-lt"/>
              </a:rPr>
              <a:t>occurred 26 April 1986. The Exclusion Zone covers an area of approximately 2,600 km2 in Ukraine immediately surrounding the Chernobyl nuclear power plant where radioactive contamination from fallout is highest and public access and inhabitation are restricted.</a:t>
            </a:r>
          </a:p>
          <a:p>
            <a:endParaRPr lang="en-US" sz="4400" dirty="0">
              <a:latin typeface="+mn-lt"/>
            </a:endParaRPr>
          </a:p>
          <a:p>
            <a:r>
              <a:rPr lang="en-US" sz="4400" dirty="0">
                <a:latin typeface="+mn-lt"/>
              </a:rPr>
              <a:t>This meltdown shut down the Russian Woodpecker at Chernobyl, three years after the “weather warfare” attack on the United States with standing waves, high pressure zones, and the El Nino.</a:t>
            </a:r>
          </a:p>
          <a:p>
            <a:pPr marL="0" marR="0" indent="0" defTabSz="825500" rtl="0" fontAlgn="auto" latinLnBrk="0" hangingPunct="0">
              <a:lnSpc>
                <a:spcPct val="100000"/>
              </a:lnSpc>
              <a:spcBef>
                <a:spcPts val="0"/>
              </a:spcBef>
              <a:spcAft>
                <a:spcPts val="0"/>
              </a:spcAft>
              <a:buClrTx/>
              <a:buSzTx/>
              <a:buFontTx/>
              <a:buNone/>
              <a:tabLst/>
            </a:pPr>
            <a:endParaRPr kumimoji="0" lang="en-US" sz="4400" b="0" i="0" u="none" strike="noStrike" cap="none" spc="0" normalizeH="0" baseline="54545" dirty="0">
              <a:ln>
                <a:noFill/>
              </a:ln>
              <a:solidFill>
                <a:srgbClr val="FFFFFF"/>
              </a:solidFill>
              <a:effectLst/>
              <a:uFillTx/>
              <a:latin typeface="+mn-lt"/>
              <a:ea typeface="+mj-ea"/>
              <a:cs typeface="+mj-cs"/>
              <a:sym typeface="Open Sans"/>
            </a:endParaRPr>
          </a:p>
        </p:txBody>
      </p:sp>
    </p:spTree>
    <p:extLst>
      <p:ext uri="{BB962C8B-B14F-4D97-AF65-F5344CB8AC3E}">
        <p14:creationId xmlns:p14="http://schemas.microsoft.com/office/powerpoint/2010/main" val="386669150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931844"/>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
        <p:nvSpPr>
          <p:cNvPr id="5" name="Shape 49">
            <a:extLst>
              <a:ext uri="{FF2B5EF4-FFF2-40B4-BE49-F238E27FC236}">
                <a16:creationId xmlns:a16="http://schemas.microsoft.com/office/drawing/2014/main" id="{5317D689-7675-4254-BD2A-8FA750C42DB3}"/>
              </a:ext>
            </a:extLst>
          </p:cNvPr>
          <p:cNvSpPr/>
          <p:nvPr/>
        </p:nvSpPr>
        <p:spPr>
          <a:xfrm>
            <a:off x="1912127" y="2374065"/>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6600" dirty="0">
                <a:latin typeface="Lato Black" panose="020F0502020204030203" pitchFamily="34" charset="0"/>
                <a:ea typeface="Lato Black" panose="020F0502020204030203" pitchFamily="34" charset="0"/>
                <a:cs typeface="Lato Black" panose="020F0502020204030203" pitchFamily="34" charset="0"/>
              </a:rPr>
              <a:t>Climate Temperature Control and Ionospheric Holes</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855B30CE-05A4-43E3-B74C-5304DC4C0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0101" y="3960444"/>
            <a:ext cx="11657086" cy="6557110"/>
          </a:xfrm>
          <a:prstGeom prst="rect">
            <a:avLst/>
          </a:prstGeom>
        </p:spPr>
      </p:pic>
      <p:sp>
        <p:nvSpPr>
          <p:cNvPr id="7" name="TextBox 6">
            <a:extLst>
              <a:ext uri="{FF2B5EF4-FFF2-40B4-BE49-F238E27FC236}">
                <a16:creationId xmlns:a16="http://schemas.microsoft.com/office/drawing/2014/main" id="{DB7D1C17-00F4-45BD-8127-971874FD3B6D}"/>
              </a:ext>
            </a:extLst>
          </p:cNvPr>
          <p:cNvSpPr txBox="1"/>
          <p:nvPr/>
        </p:nvSpPr>
        <p:spPr>
          <a:xfrm>
            <a:off x="1276350" y="4220479"/>
            <a:ext cx="9258300" cy="67300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8000" dirty="0">
                <a:solidFill>
                  <a:schemeClr val="bg1"/>
                </a:solidFill>
              </a:rPr>
              <a:t>The Global Warming Pause</a:t>
            </a:r>
          </a:p>
          <a:p>
            <a:endParaRPr lang="en-US" sz="2000" dirty="0">
              <a:solidFill>
                <a:schemeClr val="bg1"/>
              </a:solidFill>
              <a:latin typeface="+mn-lt"/>
            </a:endParaRPr>
          </a:p>
          <a:p>
            <a:r>
              <a:rPr lang="en-US" sz="6600" dirty="0">
                <a:solidFill>
                  <a:schemeClr val="bg1"/>
                </a:solidFill>
                <a:latin typeface="+mn-lt"/>
              </a:rPr>
              <a:t>“Could these HAARP activities be the reason for </a:t>
            </a:r>
            <a:r>
              <a:rPr lang="en-US" sz="6600" dirty="0">
                <a:solidFill>
                  <a:schemeClr val="accent4">
                    <a:lumMod val="60000"/>
                    <a:lumOff val="40000"/>
                  </a:schemeClr>
                </a:solidFill>
                <a:latin typeface="+mn-lt"/>
                <a:hlinkClick r:id="rId5">
                  <a:extLst>
                    <a:ext uri="{A12FA001-AC4F-418D-AE19-62706E023703}">
                      <ahyp:hlinkClr xmlns:ahyp="http://schemas.microsoft.com/office/drawing/2018/hyperlinkcolor" val="tx"/>
                    </a:ext>
                  </a:extLst>
                </a:hlinkClick>
              </a:rPr>
              <a:t>troubling anomalies in our climate data and modelling</a:t>
            </a:r>
            <a:r>
              <a:rPr lang="en-US" sz="6600" dirty="0">
                <a:solidFill>
                  <a:schemeClr val="bg1"/>
                </a:solidFill>
                <a:latin typeface="+mn-lt"/>
              </a:rPr>
              <a:t>?  </a:t>
            </a:r>
            <a:r>
              <a:rPr lang="en-US" sz="6600" dirty="0">
                <a:solidFill>
                  <a:schemeClr val="accent4">
                    <a:lumMod val="60000"/>
                    <a:lumOff val="40000"/>
                  </a:schemeClr>
                </a:solidFill>
                <a:latin typeface="+mn-lt"/>
                <a:hlinkClick r:id="rId6">
                  <a:extLst>
                    <a:ext uri="{A12FA001-AC4F-418D-AE19-62706E023703}">
                      <ahyp:hlinkClr xmlns:ahyp="http://schemas.microsoft.com/office/drawing/2018/hyperlinkcolor" val="tx"/>
                    </a:ext>
                  </a:extLst>
                </a:hlinkClick>
              </a:rPr>
              <a:t>Anomalies capitalized upon by climate denying</a:t>
            </a:r>
            <a:r>
              <a:rPr lang="en-US" sz="6600" dirty="0">
                <a:latin typeface="+mn-lt"/>
              </a:rPr>
              <a:t> interests in their fight against climate activists and concerned scientists.”</a:t>
            </a:r>
          </a:p>
          <a:p>
            <a:r>
              <a:rPr lang="en-US" sz="2800" b="1" dirty="0">
                <a:solidFill>
                  <a:schemeClr val="accent4">
                    <a:lumMod val="60000"/>
                    <a:lumOff val="40000"/>
                  </a:schemeClr>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Purposeful Anthropogenic Climate Alteration: RF Ionospheric Heater Arrogance (e.g. HAARP)</a:t>
            </a:r>
            <a:endParaRPr lang="en-US" sz="2800" b="1" dirty="0">
              <a:solidFill>
                <a:schemeClr val="accent4">
                  <a:lumMod val="60000"/>
                  <a:lumOff val="40000"/>
                </a:schemeClr>
              </a:solidFill>
              <a:latin typeface="Helvetica Neue"/>
              <a:ea typeface="Helvetica Neue"/>
              <a:cs typeface="Helvetica Neue"/>
              <a:sym typeface="Helvetica Neue"/>
            </a:endParaRPr>
          </a:p>
          <a:p>
            <a:endParaRPr kumimoji="0" lang="en-US" sz="2800" b="0" i="0" u="none" strike="noStrike" cap="none" spc="0" normalizeH="0" baseline="54545" dirty="0">
              <a:ln>
                <a:noFill/>
              </a:ln>
              <a:solidFill>
                <a:srgbClr val="FFFFFF"/>
              </a:solidFill>
              <a:effectLst/>
              <a:uFillTx/>
              <a:latin typeface="+mn-lt"/>
              <a:ea typeface="+mj-ea"/>
              <a:cs typeface="+mj-cs"/>
              <a:sym typeface="Open Sans"/>
            </a:endParaRPr>
          </a:p>
        </p:txBody>
      </p:sp>
    </p:spTree>
    <p:extLst>
      <p:ext uri="{BB962C8B-B14F-4D97-AF65-F5344CB8AC3E}">
        <p14:creationId xmlns:p14="http://schemas.microsoft.com/office/powerpoint/2010/main" val="74731317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276350" y="931844"/>
            <a:ext cx="20559739"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9600" dirty="0">
                <a:latin typeface="Lato Black" panose="020F0502020204030203" pitchFamily="34" charset="0"/>
                <a:ea typeface="Lato Black" panose="020F0502020204030203" pitchFamily="34" charset="0"/>
                <a:cs typeface="Lato Black" panose="020F0502020204030203" pitchFamily="34" charset="0"/>
              </a:rPr>
              <a:t>Space Weather Control</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
        <p:nvSpPr>
          <p:cNvPr id="5" name="Shape 49">
            <a:extLst>
              <a:ext uri="{FF2B5EF4-FFF2-40B4-BE49-F238E27FC236}">
                <a16:creationId xmlns:a16="http://schemas.microsoft.com/office/drawing/2014/main" id="{5317D689-7675-4254-BD2A-8FA750C42DB3}"/>
              </a:ext>
            </a:extLst>
          </p:cNvPr>
          <p:cNvSpPr/>
          <p:nvPr/>
        </p:nvSpPr>
        <p:spPr>
          <a:xfrm>
            <a:off x="1276350" y="2374065"/>
            <a:ext cx="20559739" cy="9151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6600" dirty="0">
                <a:latin typeface="Lato Black" panose="020F0502020204030203" pitchFamily="34" charset="0"/>
                <a:ea typeface="Lato Black" panose="020F0502020204030203" pitchFamily="34" charset="0"/>
                <a:cs typeface="Lato Black" panose="020F0502020204030203" pitchFamily="34" charset="0"/>
              </a:rPr>
              <a:t>Climate Control</a:t>
            </a:r>
            <a:endParaRPr sz="6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1276350" y="4024870"/>
            <a:ext cx="12161354" cy="71814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Project LUCY in the Sky With Diamonds</a:t>
            </a:r>
            <a:endParaRPr lang="en-US" sz="6000" dirty="0">
              <a:solidFill>
                <a:schemeClr val="accent4">
                  <a:lumMod val="60000"/>
                  <a:lumOff val="40000"/>
                </a:schemeClr>
              </a:solidFill>
            </a:endParaRPr>
          </a:p>
          <a:p>
            <a:endParaRPr lang="en-US" sz="2800" dirty="0">
              <a:solidFill>
                <a:schemeClr val="accent4">
                  <a:lumMod val="60000"/>
                  <a:lumOff val="40000"/>
                </a:schemeClr>
              </a:solidFill>
            </a:endParaRPr>
          </a:p>
          <a:p>
            <a:r>
              <a:rPr lang="en-US" sz="4400" b="1" dirty="0"/>
              <a:t>“Generating sunshine reflecting noctilucent clouds in increasing amounts in the mesosphere which will reflect the suns energy back into space.”</a:t>
            </a:r>
          </a:p>
          <a:p>
            <a:endParaRPr kumimoji="0" lang="en-US" sz="5400" b="1" i="0" u="none" strike="noStrike" cap="none" spc="0" normalizeH="0" baseline="54545" dirty="0">
              <a:ln>
                <a:noFill/>
              </a:ln>
              <a:solidFill>
                <a:srgbClr val="FFFFFF"/>
              </a:solidFill>
              <a:effectLst/>
              <a:uFillTx/>
              <a:latin typeface="+mn-lt"/>
              <a:ea typeface="+mj-ea"/>
              <a:cs typeface="+mj-cs"/>
              <a:sym typeface="Open Sans"/>
            </a:endParaRPr>
          </a:p>
          <a:p>
            <a:r>
              <a:rPr lang="en-US" sz="4400" b="1" dirty="0"/>
              <a:t>“noctilucent clouds formed from the breakdown of methane in a circular zone above the HAARP transmitter”</a:t>
            </a:r>
          </a:p>
          <a:p>
            <a:endParaRPr kumimoji="0" lang="en-US" sz="5400" b="1" i="0" u="none" strike="noStrike" cap="none" spc="0" normalizeH="0" baseline="54545" dirty="0">
              <a:ln>
                <a:noFill/>
              </a:ln>
              <a:solidFill>
                <a:srgbClr val="FFFFFF"/>
              </a:solidFill>
              <a:effectLst/>
              <a:uFillTx/>
              <a:latin typeface="+mn-lt"/>
              <a:ea typeface="+mj-ea"/>
              <a:cs typeface="+mj-cs"/>
              <a:sym typeface="Open Sans"/>
            </a:endParaRPr>
          </a:p>
          <a:p>
            <a:r>
              <a:rPr lang="en-US" sz="4400" b="1" dirty="0"/>
              <a:t>“4 other similar facilities in the world (</a:t>
            </a:r>
            <a:r>
              <a:rPr lang="en-US" sz="4400" b="1" dirty="0" err="1"/>
              <a:t>Hipas</a:t>
            </a:r>
            <a:r>
              <a:rPr lang="en-US" sz="4400" b="1" dirty="0"/>
              <a:t>, Alaska; Arecibo, Puerto Rico, EISCAT, Norway and </a:t>
            </a:r>
            <a:r>
              <a:rPr lang="en-US" sz="4400" b="1" dirty="0" err="1"/>
              <a:t>Sura</a:t>
            </a:r>
            <a:r>
              <a:rPr lang="en-US" sz="4400" b="1" dirty="0"/>
              <a:t>, Russia)</a:t>
            </a:r>
            <a:r>
              <a:rPr lang="en-US" sz="4400" dirty="0"/>
              <a:t> where they could immediately attack the atmospheric methane as well.”</a:t>
            </a:r>
          </a:p>
          <a:p>
            <a:endParaRPr lang="en-US" sz="4400" dirty="0"/>
          </a:p>
          <a:p>
            <a:r>
              <a:rPr lang="en-US" sz="4400" dirty="0"/>
              <a:t>- Arctic Methane Emergency Group (AMEG)</a:t>
            </a:r>
          </a:p>
          <a:p>
            <a:endParaRPr kumimoji="0" lang="en-US" sz="5400" b="0" i="0" u="none" strike="noStrike" cap="none" spc="0" normalizeH="0" baseline="54545" dirty="0">
              <a:ln>
                <a:noFill/>
              </a:ln>
              <a:solidFill>
                <a:srgbClr val="FFFFFF"/>
              </a:solidFill>
              <a:effectLst/>
              <a:uFillTx/>
              <a:latin typeface="+mn-lt"/>
              <a:ea typeface="+mj-ea"/>
              <a:cs typeface="+mj-cs"/>
              <a:sym typeface="Open Sans"/>
            </a:endParaRPr>
          </a:p>
        </p:txBody>
      </p:sp>
      <p:pic>
        <p:nvPicPr>
          <p:cNvPr id="3" name="Picture 2">
            <a:hlinkClick r:id="rId3"/>
            <a:extLst>
              <a:ext uri="{FF2B5EF4-FFF2-40B4-BE49-F238E27FC236}">
                <a16:creationId xmlns:a16="http://schemas.microsoft.com/office/drawing/2014/main" id="{F2B61F3C-25BF-4479-9880-E68DCAC85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398" y="833687"/>
            <a:ext cx="9216522" cy="10477041"/>
          </a:xfrm>
          <a:prstGeom prst="rect">
            <a:avLst/>
          </a:prstGeom>
        </p:spPr>
      </p:pic>
    </p:spTree>
    <p:extLst>
      <p:ext uri="{BB962C8B-B14F-4D97-AF65-F5344CB8AC3E}">
        <p14:creationId xmlns:p14="http://schemas.microsoft.com/office/powerpoint/2010/main" val="14478339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280584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Space Warfare</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pic>
        <p:nvPicPr>
          <p:cNvPr id="8" name="Picture 7">
            <a:hlinkClick r:id="rId3"/>
            <a:extLst>
              <a:ext uri="{FF2B5EF4-FFF2-40B4-BE49-F238E27FC236}">
                <a16:creationId xmlns:a16="http://schemas.microsoft.com/office/drawing/2014/main" id="{07C6F95C-C50C-4F4E-8E3B-9A44030C4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0034" y="2196547"/>
            <a:ext cx="9040666" cy="9322905"/>
          </a:xfrm>
          <a:prstGeom prst="rect">
            <a:avLst/>
          </a:prstGeom>
        </p:spPr>
      </p:pic>
      <p:sp>
        <p:nvSpPr>
          <p:cNvPr id="2" name="TextBox 1">
            <a:extLst>
              <a:ext uri="{FF2B5EF4-FFF2-40B4-BE49-F238E27FC236}">
                <a16:creationId xmlns:a16="http://schemas.microsoft.com/office/drawing/2014/main" id="{8A87B885-4B2F-4179-9379-2E9E2131C177}"/>
              </a:ext>
            </a:extLst>
          </p:cNvPr>
          <p:cNvSpPr txBox="1"/>
          <p:nvPr/>
        </p:nvSpPr>
        <p:spPr>
          <a:xfrm>
            <a:off x="1033669" y="3020128"/>
            <a:ext cx="12423913" cy="810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000" b="0" i="0" u="none" strike="noStrike" cap="none" spc="0" normalizeH="0" baseline="54545" dirty="0">
                <a:ln>
                  <a:noFill/>
                </a:ln>
                <a:solidFill>
                  <a:srgbClr val="FFFFFF"/>
                </a:solidFill>
                <a:effectLst/>
                <a:uFillTx/>
                <a:latin typeface="+mn-lt"/>
                <a:ea typeface="+mj-ea"/>
                <a:cs typeface="+mj-cs"/>
                <a:sym typeface="Open Sans"/>
              </a:rPr>
              <a:t>“Overall, the U.S. and U.S.S.R. high energy laser (HEL) programs are roughly equal at present time”</a:t>
            </a:r>
          </a:p>
          <a:p>
            <a:pPr marL="0" marR="0" indent="0" algn="l" defTabSz="825500" rtl="0" fontAlgn="auto" latinLnBrk="0" hangingPunct="0">
              <a:lnSpc>
                <a:spcPct val="100000"/>
              </a:lnSpc>
              <a:spcBef>
                <a:spcPts val="0"/>
              </a:spcBef>
              <a:spcAft>
                <a:spcPts val="0"/>
              </a:spcAft>
              <a:buClrTx/>
              <a:buSzTx/>
              <a:buFontTx/>
              <a:buNone/>
              <a:tabLst/>
            </a:pPr>
            <a:endParaRPr lang="en-US" sz="6000" dirty="0">
              <a:latin typeface="+mn-lt"/>
            </a:endParaRPr>
          </a:p>
          <a:p>
            <a:pPr marL="0" marR="0" indent="0" algn="l" defTabSz="825500" rtl="0" fontAlgn="auto" latinLnBrk="0" hangingPunct="0">
              <a:lnSpc>
                <a:spcPct val="100000"/>
              </a:lnSpc>
              <a:spcBef>
                <a:spcPts val="0"/>
              </a:spcBef>
              <a:spcAft>
                <a:spcPts val="0"/>
              </a:spcAft>
              <a:buClrTx/>
              <a:buSzTx/>
              <a:buFontTx/>
              <a:buNone/>
              <a:tabLst/>
            </a:pPr>
            <a:r>
              <a:rPr kumimoji="0" lang="en-US" sz="6000" b="0" i="0" u="none" strike="noStrike" cap="none" spc="0" normalizeH="0" baseline="54545" dirty="0">
                <a:ln>
                  <a:noFill/>
                </a:ln>
                <a:solidFill>
                  <a:srgbClr val="FFFFFF"/>
                </a:solidFill>
                <a:effectLst/>
                <a:uFillTx/>
                <a:latin typeface="+mn-lt"/>
                <a:ea typeface="+mj-ea"/>
                <a:cs typeface="+mj-cs"/>
                <a:sym typeface="Open Sans"/>
              </a:rPr>
              <a:t>Charged </a:t>
            </a:r>
            <a:r>
              <a:rPr lang="en-US" sz="6000" dirty="0">
                <a:latin typeface="+mn-lt"/>
              </a:rPr>
              <a:t>particle beam devices, or CPBs, represent “a new phase in the historical development of technology,” the study reports. When perfected, these controlled “lightning bolts” can solve a wide range of scientific and industrial problems, the report states.</a:t>
            </a:r>
          </a:p>
          <a:p>
            <a:pPr marL="0" marR="0" indent="0" algn="l" defTabSz="8255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54545" dirty="0">
              <a:ln>
                <a:noFill/>
              </a:ln>
              <a:solidFill>
                <a:srgbClr val="FFFFFF"/>
              </a:solidFill>
              <a:effectLst/>
              <a:uFillTx/>
              <a:latin typeface="+mn-lt"/>
              <a:ea typeface="+mj-ea"/>
              <a:cs typeface="+mj-cs"/>
              <a:sym typeface="Open Sans"/>
            </a:endParaRPr>
          </a:p>
          <a:p>
            <a:pPr marL="0" marR="0" indent="0" algn="l" defTabSz="825500" rtl="0" fontAlgn="auto" latinLnBrk="0" hangingPunct="0">
              <a:lnSpc>
                <a:spcPct val="100000"/>
              </a:lnSpc>
              <a:spcBef>
                <a:spcPts val="0"/>
              </a:spcBef>
              <a:spcAft>
                <a:spcPts val="0"/>
              </a:spcAft>
              <a:buClrTx/>
              <a:buSzTx/>
              <a:buFontTx/>
              <a:buNone/>
              <a:tabLst/>
            </a:pPr>
            <a:r>
              <a:rPr lang="en-US" sz="6000" dirty="0">
                <a:latin typeface="+mn-lt"/>
              </a:rPr>
              <a:t>But it adds ominously: “Soviet work [on CPBs] is strong in exactly the areas needed for weapons application … It is believed that the Soviets are ahead of the U.S. in many other particle beam weapon (PBW) technologies.</a:t>
            </a:r>
            <a:endParaRPr kumimoji="0" lang="en-US" sz="6000" b="0" i="0" u="none" strike="noStrike" cap="none" spc="0" normalizeH="0" baseline="54545" dirty="0">
              <a:ln>
                <a:noFill/>
              </a:ln>
              <a:solidFill>
                <a:srgbClr val="FFFFFF"/>
              </a:solidFill>
              <a:effectLst/>
              <a:uFillTx/>
              <a:latin typeface="+mn-lt"/>
              <a:ea typeface="+mj-ea"/>
              <a:cs typeface="+mj-cs"/>
              <a:sym typeface="Open Sans"/>
            </a:endParaRPr>
          </a:p>
        </p:txBody>
      </p:sp>
    </p:spTree>
    <p:extLst>
      <p:ext uri="{BB962C8B-B14F-4D97-AF65-F5344CB8AC3E}">
        <p14:creationId xmlns:p14="http://schemas.microsoft.com/office/powerpoint/2010/main" val="163609770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280584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9600" dirty="0">
                <a:latin typeface="Lato Black" panose="020F0502020204030203" pitchFamily="34" charset="0"/>
                <a:ea typeface="Lato Black" panose="020F0502020204030203" pitchFamily="34" charset="0"/>
                <a:cs typeface="Lato Black" panose="020F0502020204030203" pitchFamily="34" charset="0"/>
              </a:rPr>
              <a:t>Space Warfare</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pic>
        <p:nvPicPr>
          <p:cNvPr id="8" name="Picture 7">
            <a:hlinkClick r:id="rId3"/>
            <a:extLst>
              <a:ext uri="{FF2B5EF4-FFF2-40B4-BE49-F238E27FC236}">
                <a16:creationId xmlns:a16="http://schemas.microsoft.com/office/drawing/2014/main" id="{07C6F95C-C50C-4F4E-8E3B-9A44030C4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80925"/>
            <a:ext cx="8325891" cy="4665967"/>
          </a:xfrm>
          <a:prstGeom prst="rect">
            <a:avLst/>
          </a:prstGeom>
        </p:spPr>
      </p:pic>
      <p:pic>
        <p:nvPicPr>
          <p:cNvPr id="6" name="Picture 5">
            <a:hlinkClick r:id="rId3"/>
            <a:extLst>
              <a:ext uri="{FF2B5EF4-FFF2-40B4-BE49-F238E27FC236}">
                <a16:creationId xmlns:a16="http://schemas.microsoft.com/office/drawing/2014/main" id="{13ACE7AD-DC20-44A6-8DDA-A7E5FAA2A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891" y="6380925"/>
            <a:ext cx="8325889" cy="4665967"/>
          </a:xfrm>
          <a:prstGeom prst="rect">
            <a:avLst/>
          </a:prstGeom>
        </p:spPr>
      </p:pic>
      <p:pic>
        <p:nvPicPr>
          <p:cNvPr id="7" name="Picture 6">
            <a:hlinkClick r:id="rId3"/>
            <a:extLst>
              <a:ext uri="{FF2B5EF4-FFF2-40B4-BE49-F238E27FC236}">
                <a16:creationId xmlns:a16="http://schemas.microsoft.com/office/drawing/2014/main" id="{A8DA817A-BE8E-429A-92FA-25F18489AC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1780" y="6380925"/>
            <a:ext cx="7732220" cy="4665968"/>
          </a:xfrm>
          <a:prstGeom prst="rect">
            <a:avLst/>
          </a:prstGeom>
        </p:spPr>
      </p:pic>
      <p:sp>
        <p:nvSpPr>
          <p:cNvPr id="5" name="TextBox 4">
            <a:extLst>
              <a:ext uri="{FF2B5EF4-FFF2-40B4-BE49-F238E27FC236}">
                <a16:creationId xmlns:a16="http://schemas.microsoft.com/office/drawing/2014/main" id="{1F9F357D-58D1-4395-BE10-F931B64B7667}"/>
              </a:ext>
            </a:extLst>
          </p:cNvPr>
          <p:cNvSpPr txBox="1"/>
          <p:nvPr/>
        </p:nvSpPr>
        <p:spPr>
          <a:xfrm>
            <a:off x="0" y="6033057"/>
            <a:ext cx="832589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0" i="0" u="none" strike="noStrike" cap="none" spc="0" normalizeH="0" baseline="54545" dirty="0">
                <a:ln>
                  <a:noFill/>
                </a:ln>
                <a:solidFill>
                  <a:srgbClr val="FFFFFF"/>
                </a:solidFill>
                <a:effectLst/>
                <a:uFillTx/>
                <a:latin typeface="+mj-lt"/>
                <a:ea typeface="+mj-ea"/>
                <a:cs typeface="+mj-cs"/>
                <a:sym typeface="Open Sans"/>
              </a:rPr>
              <a:t>Kamikaze Satellites</a:t>
            </a:r>
          </a:p>
        </p:txBody>
      </p:sp>
      <p:sp>
        <p:nvSpPr>
          <p:cNvPr id="11" name="TextBox 10">
            <a:extLst>
              <a:ext uri="{FF2B5EF4-FFF2-40B4-BE49-F238E27FC236}">
                <a16:creationId xmlns:a16="http://schemas.microsoft.com/office/drawing/2014/main" id="{F069E076-3C57-48C8-80FF-8594E751CC0F}"/>
              </a:ext>
            </a:extLst>
          </p:cNvPr>
          <p:cNvSpPr txBox="1"/>
          <p:nvPr/>
        </p:nvSpPr>
        <p:spPr>
          <a:xfrm>
            <a:off x="8325889" y="6033056"/>
            <a:ext cx="832589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dirty="0"/>
              <a:t>Hijacker</a:t>
            </a:r>
            <a:r>
              <a:rPr kumimoji="0" lang="en-US" sz="4800" b="0" i="0" u="none" strike="noStrike" cap="none" spc="0" normalizeH="0" baseline="54545" dirty="0">
                <a:ln>
                  <a:noFill/>
                </a:ln>
                <a:solidFill>
                  <a:srgbClr val="FFFFFF"/>
                </a:solidFill>
                <a:effectLst/>
                <a:uFillTx/>
                <a:latin typeface="+mj-lt"/>
                <a:ea typeface="+mj-ea"/>
                <a:cs typeface="+mj-cs"/>
                <a:sym typeface="Open Sans"/>
              </a:rPr>
              <a:t> Satellites</a:t>
            </a:r>
          </a:p>
        </p:txBody>
      </p:sp>
      <p:sp>
        <p:nvSpPr>
          <p:cNvPr id="12" name="TextBox 11">
            <a:extLst>
              <a:ext uri="{FF2B5EF4-FFF2-40B4-BE49-F238E27FC236}">
                <a16:creationId xmlns:a16="http://schemas.microsoft.com/office/drawing/2014/main" id="{106AD3EE-7365-47C7-90CB-34E40074DF89}"/>
              </a:ext>
            </a:extLst>
          </p:cNvPr>
          <p:cNvSpPr txBox="1"/>
          <p:nvPr/>
        </p:nvSpPr>
        <p:spPr>
          <a:xfrm>
            <a:off x="16354944" y="6033055"/>
            <a:ext cx="832589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4800" dirty="0"/>
              <a:t>Laser-Blinding</a:t>
            </a:r>
            <a:r>
              <a:rPr kumimoji="0" lang="en-US" sz="4800" b="0" i="0" u="none" strike="noStrike" cap="none" spc="0" normalizeH="0" baseline="54545" dirty="0">
                <a:ln>
                  <a:noFill/>
                </a:ln>
                <a:solidFill>
                  <a:srgbClr val="FFFFFF"/>
                </a:solidFill>
                <a:effectLst/>
                <a:uFillTx/>
                <a:latin typeface="+mj-lt"/>
                <a:ea typeface="+mj-ea"/>
                <a:cs typeface="+mj-cs"/>
                <a:sym typeface="Open Sans"/>
              </a:rPr>
              <a:t> Satellites</a:t>
            </a:r>
          </a:p>
        </p:txBody>
      </p:sp>
      <p:pic>
        <p:nvPicPr>
          <p:cNvPr id="10" name="Picture 9">
            <a:hlinkClick r:id="rId7"/>
            <a:extLst>
              <a:ext uri="{FF2B5EF4-FFF2-40B4-BE49-F238E27FC236}">
                <a16:creationId xmlns:a16="http://schemas.microsoft.com/office/drawing/2014/main" id="{27863017-78BC-4B4B-99AD-CC490DFFCB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59470" y="0"/>
            <a:ext cx="7424530" cy="5568398"/>
          </a:xfrm>
          <a:prstGeom prst="rect">
            <a:avLst/>
          </a:prstGeom>
        </p:spPr>
      </p:pic>
      <p:sp>
        <p:nvSpPr>
          <p:cNvPr id="13" name="TextBox 12">
            <a:extLst>
              <a:ext uri="{FF2B5EF4-FFF2-40B4-BE49-F238E27FC236}">
                <a16:creationId xmlns:a16="http://schemas.microsoft.com/office/drawing/2014/main" id="{7D2D6F39-E30B-4043-BBB3-F94D5443CA83}"/>
              </a:ext>
            </a:extLst>
          </p:cNvPr>
          <p:cNvSpPr txBox="1"/>
          <p:nvPr/>
        </p:nvSpPr>
        <p:spPr>
          <a:xfrm>
            <a:off x="628885" y="2411553"/>
            <a:ext cx="15381317"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dirty="0">
                <a:latin typeface="+mn-lt"/>
              </a:rPr>
              <a:t>China’s military is developing powerful lasers, electromagnetic railguns and high-power microwave weapons for use in a future “light war” involving space-based attacks on satellites.</a:t>
            </a:r>
          </a:p>
          <a:p>
            <a:endParaRPr lang="en-US" sz="4400" dirty="0">
              <a:latin typeface="+mn-lt"/>
            </a:endParaRPr>
          </a:p>
          <a:p>
            <a:r>
              <a:rPr lang="en-US" sz="4400" dirty="0">
                <a:latin typeface="+mn-lt"/>
              </a:rPr>
              <a:t>Beijing’s push to produce so-called directed-energy weapons aims to neutralize America’s key strategic advantage: the web of intelligence, communication and navigation satellites enabling military strikes of unparalleled precision expeditionary warfare far from US shores.</a:t>
            </a:r>
            <a:endParaRPr kumimoji="0" lang="en-US" sz="4400" b="0" i="0" u="none" strike="noStrike" cap="none" spc="0" normalizeH="0" baseline="54545" dirty="0">
              <a:ln>
                <a:noFill/>
              </a:ln>
              <a:solidFill>
                <a:srgbClr val="FFFFFF"/>
              </a:solidFill>
              <a:effectLst/>
              <a:uFillTx/>
              <a:latin typeface="+mn-lt"/>
              <a:ea typeface="+mj-ea"/>
              <a:cs typeface="+mj-cs"/>
              <a:sym typeface="Open Sans"/>
            </a:endParaRPr>
          </a:p>
        </p:txBody>
      </p:sp>
    </p:spTree>
    <p:extLst>
      <p:ext uri="{BB962C8B-B14F-4D97-AF65-F5344CB8AC3E}">
        <p14:creationId xmlns:p14="http://schemas.microsoft.com/office/powerpoint/2010/main" val="27073268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31" y="854597"/>
            <a:ext cx="20559739" cy="146546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10800" dirty="0">
                <a:latin typeface="Lato Black" panose="020F0502020204030203" pitchFamily="34" charset="0"/>
                <a:ea typeface="Lato Black" panose="020F0502020204030203" pitchFamily="34" charset="0"/>
                <a:cs typeface="Lato Black" panose="020F0502020204030203" pitchFamily="34" charset="0"/>
              </a:rPr>
              <a:t>What is an </a:t>
            </a:r>
            <a:r>
              <a:rPr lang="en-US" sz="10800" dirty="0">
                <a:solidFill>
                  <a:schemeClr val="accent4">
                    <a:lumMod val="60000"/>
                    <a:lumOff val="40000"/>
                  </a:schemeClr>
                </a:solidFill>
                <a:latin typeface="Lato Black" panose="020F0502020204030203" pitchFamily="34" charset="0"/>
                <a:ea typeface="Lato Black" panose="020F0502020204030203" pitchFamily="34" charset="0"/>
                <a:cs typeface="Lato Black" panose="020F0502020204030203" pitchFamily="34" charset="0"/>
              </a:rPr>
              <a:t>Ionospheric Heater</a:t>
            </a:r>
            <a:r>
              <a:rPr lang="en-US" sz="10800" dirty="0">
                <a:latin typeface="Lato Black" panose="020F0502020204030203" pitchFamily="34" charset="0"/>
                <a:ea typeface="Lato Black" panose="020F0502020204030203" pitchFamily="34" charset="0"/>
                <a:cs typeface="Lato Black" panose="020F0502020204030203" pitchFamily="34" charset="0"/>
              </a:rPr>
              <a:t>?</a:t>
            </a:r>
            <a:endParaRPr sz="10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0" name="Shape 50"/>
          <p:cNvSpPr/>
          <p:nvPr/>
        </p:nvSpPr>
        <p:spPr>
          <a:xfrm>
            <a:off x="772790" y="3109314"/>
            <a:ext cx="10966274" cy="7404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2400" dirty="0">
                <a:latin typeface="Lato Medium"/>
              </a:rPr>
              <a:t>Harold E. Holt Naval Station - North West Cape, </a:t>
            </a:r>
            <a:r>
              <a:rPr lang="en-US" sz="2400" dirty="0" err="1">
                <a:latin typeface="Lato Medium"/>
              </a:rPr>
              <a:t>Exmouth</a:t>
            </a:r>
            <a:r>
              <a:rPr lang="en-US" sz="2400" dirty="0">
                <a:latin typeface="Lato Medium"/>
              </a:rPr>
              <a:t>, Australia - Frequency: 19.8 kHz at 2,000,000 Watts</a:t>
            </a:r>
          </a:p>
          <a:p>
            <a:endParaRPr lang="en-US" sz="2000" dirty="0">
              <a:latin typeface="Lato Medium"/>
            </a:endParaRPr>
          </a:p>
          <a:p>
            <a:r>
              <a:rPr lang="en-US" sz="2800" dirty="0">
                <a:latin typeface="Lato Medium"/>
                <a:ea typeface="Lato Medium" panose="020F0502020204030203" pitchFamily="34" charset="0"/>
                <a:cs typeface="Lato Medium" panose="020F0502020204030203" pitchFamily="34" charset="0"/>
              </a:rPr>
              <a:t>DIRECTLY TRANSMITS VERY LOW FREQUENCY (VLF) - </a:t>
            </a:r>
            <a:r>
              <a:rPr lang="en-US" sz="2800" dirty="0">
                <a:solidFill>
                  <a:schemeClr val="accent4">
                    <a:lumMod val="60000"/>
                    <a:lumOff val="40000"/>
                  </a:schemeClr>
                </a:solidFill>
                <a:latin typeface="Lato Medium"/>
                <a:ea typeface="Lato Medium" panose="020F0502020204030203" pitchFamily="34" charset="0"/>
                <a:cs typeface="Lato Medium" panose="020F0502020204030203" pitchFamily="34" charset="0"/>
              </a:rPr>
              <a:t>IS NOT AN IONOSPHERIC HEATER</a:t>
            </a:r>
            <a:endParaRPr sz="2800" dirty="0">
              <a:solidFill>
                <a:schemeClr val="accent4">
                  <a:lumMod val="60000"/>
                  <a:lumOff val="40000"/>
                </a:schemeClr>
              </a:solidFill>
              <a:latin typeface="Lato Medium"/>
              <a:ea typeface="Lato Medium" panose="020F0502020204030203" pitchFamily="34" charset="0"/>
              <a:cs typeface="Lato Medium"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pic>
        <p:nvPicPr>
          <p:cNvPr id="3" name="Picture 2">
            <a:extLst>
              <a:ext uri="{FF2B5EF4-FFF2-40B4-BE49-F238E27FC236}">
                <a16:creationId xmlns:a16="http://schemas.microsoft.com/office/drawing/2014/main" id="{F0FB7263-DBE4-422D-893A-54226ACD4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24" y="4138326"/>
            <a:ext cx="10966272" cy="7510551"/>
          </a:xfrm>
          <a:prstGeom prst="rect">
            <a:avLst/>
          </a:prstGeom>
        </p:spPr>
      </p:pic>
      <p:pic>
        <p:nvPicPr>
          <p:cNvPr id="6" name="Picture 5">
            <a:extLst>
              <a:ext uri="{FF2B5EF4-FFF2-40B4-BE49-F238E27FC236}">
                <a16:creationId xmlns:a16="http://schemas.microsoft.com/office/drawing/2014/main" id="{3E89E50B-6D43-456A-9C73-3E13AF909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802" y="4138326"/>
            <a:ext cx="10966272" cy="7510550"/>
          </a:xfrm>
          <a:prstGeom prst="rect">
            <a:avLst/>
          </a:prstGeom>
        </p:spPr>
      </p:pic>
      <p:sp>
        <p:nvSpPr>
          <p:cNvPr id="7" name="Shape 50">
            <a:extLst>
              <a:ext uri="{FF2B5EF4-FFF2-40B4-BE49-F238E27FC236}">
                <a16:creationId xmlns:a16="http://schemas.microsoft.com/office/drawing/2014/main" id="{DACB07EF-9F4C-41C1-9B67-7F4DD4095FDB}"/>
              </a:ext>
            </a:extLst>
          </p:cNvPr>
          <p:cNvSpPr/>
          <p:nvPr/>
        </p:nvSpPr>
        <p:spPr>
          <a:xfrm>
            <a:off x="12644938" y="3106129"/>
            <a:ext cx="11458646" cy="7404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2400" dirty="0">
                <a:latin typeface="+mn-lt"/>
              </a:rPr>
              <a:t>High Frequency Active Auroral Research Program (HAARP)- Frequency: 2-10 MHz at 3,600,000 Watts</a:t>
            </a:r>
          </a:p>
          <a:p>
            <a:endParaRPr lang="en-US" sz="2000" dirty="0">
              <a:latin typeface="+mn-lt"/>
            </a:endParaRPr>
          </a:p>
          <a:p>
            <a:r>
              <a:rPr lang="en-US" sz="2800" dirty="0">
                <a:latin typeface="+mn-lt"/>
                <a:ea typeface="Lato Medium" panose="020F0502020204030203" pitchFamily="34" charset="0"/>
                <a:cs typeface="Lato Medium" panose="020F0502020204030203" pitchFamily="34" charset="0"/>
              </a:rPr>
              <a:t>USES IONOSPHERE TO CREATE EXTREMELY LOW FREQUENCY (ELF) - </a:t>
            </a:r>
            <a:r>
              <a:rPr lang="en-US" sz="2800" dirty="0">
                <a:solidFill>
                  <a:schemeClr val="accent4">
                    <a:lumMod val="60000"/>
                    <a:lumOff val="40000"/>
                  </a:schemeClr>
                </a:solidFill>
                <a:latin typeface="+mn-lt"/>
                <a:ea typeface="Lato Medium" panose="020F0502020204030203" pitchFamily="34" charset="0"/>
                <a:cs typeface="Lato Medium" panose="020F0502020204030203" pitchFamily="34" charset="0"/>
              </a:rPr>
              <a:t>IS AN IONOSPHERIC HEATER</a:t>
            </a:r>
            <a:endParaRPr sz="2800" dirty="0">
              <a:solidFill>
                <a:schemeClr val="accent4">
                  <a:lumMod val="60000"/>
                  <a:lumOff val="40000"/>
                </a:schemeClr>
              </a:solidFill>
              <a:latin typeface="+mn-lt"/>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428415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exels-photo-filtered.jpe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5" y="-25128"/>
            <a:ext cx="24420090" cy="13736301"/>
          </a:xfrm>
          <a:prstGeom prst="rect">
            <a:avLst/>
          </a:prstGeom>
          <a:solidFill>
            <a:schemeClr val="tx1"/>
          </a:solidFill>
          <a:ln w="12700">
            <a:miter lim="400000"/>
          </a:ln>
        </p:spPr>
      </p:pic>
      <p:sp>
        <p:nvSpPr>
          <p:cNvPr id="2" name="TextBox 1">
            <a:extLst>
              <a:ext uri="{FF2B5EF4-FFF2-40B4-BE49-F238E27FC236}">
                <a16:creationId xmlns:a16="http://schemas.microsoft.com/office/drawing/2014/main" id="{EB45FA22-10C0-447D-AC83-62FBDB975358}"/>
              </a:ext>
            </a:extLst>
          </p:cNvPr>
          <p:cNvSpPr txBox="1"/>
          <p:nvPr/>
        </p:nvSpPr>
        <p:spPr>
          <a:xfrm>
            <a:off x="1033670" y="3272887"/>
            <a:ext cx="23178052"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9600" b="0" i="0" u="none" strike="noStrike" cap="none" spc="0" normalizeH="0" baseline="54545" dirty="0">
                <a:ln>
                  <a:noFill/>
                </a:ln>
                <a:solidFill>
                  <a:srgbClr val="FF0000"/>
                </a:solidFill>
                <a:effectLst/>
                <a:uFillTx/>
                <a:latin typeface="Lato Black" panose="020F0A02020204030203" pitchFamily="34" charset="0"/>
                <a:sym typeface="Open Sans"/>
                <a:hlinkClick r:id="rId3">
                  <a:extLst>
                    <a:ext uri="{A12FA001-AC4F-418D-AE19-62706E023703}">
                      <ahyp:hlinkClr xmlns:ahyp="http://schemas.microsoft.com/office/drawing/2018/hyperlinkcolor" val="tx"/>
                    </a:ext>
                  </a:extLst>
                </a:hlinkClick>
              </a:rPr>
              <a:t>Trump’s Space Force</a:t>
            </a:r>
            <a:r>
              <a:rPr kumimoji="0" lang="en-US" sz="9600" b="0" i="0" u="none" strike="noStrike" cap="none" spc="0" normalizeH="0" baseline="54545" dirty="0">
                <a:ln>
                  <a:noFill/>
                </a:ln>
                <a:solidFill>
                  <a:srgbClr val="FFFFFF"/>
                </a:solidFill>
                <a:effectLst/>
                <a:uFillTx/>
                <a:latin typeface="Lato Black" panose="020F0A02020204030203" pitchFamily="34" charset="0"/>
                <a:sym typeface="Open Sans"/>
              </a:rPr>
              <a:t>: “Space, it’s where it’s at”</a:t>
            </a:r>
          </a:p>
        </p:txBody>
      </p:sp>
    </p:spTree>
    <p:extLst>
      <p:ext uri="{BB962C8B-B14F-4D97-AF65-F5344CB8AC3E}">
        <p14:creationId xmlns:p14="http://schemas.microsoft.com/office/powerpoint/2010/main" val="175095340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107957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7200" dirty="0">
                <a:latin typeface="+mj-lt"/>
                <a:ea typeface="Lato Medium" panose="020F0502020204030203" pitchFamily="34" charset="0"/>
                <a:cs typeface="Lato Medium" panose="020F0502020204030203" pitchFamily="34" charset="0"/>
              </a:rPr>
              <a:t>Radiation Belt Remediation (Artificial Aurora)</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7148350" y="7984743"/>
            <a:ext cx="8854842" cy="23596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The </a:t>
            </a:r>
            <a:r>
              <a:rPr lang="en-US" sz="4400" dirty="0" err="1">
                <a:solidFill>
                  <a:schemeClr val="accent4">
                    <a:lumMod val="60000"/>
                    <a:lumOff val="40000"/>
                  </a:schemeClr>
                </a:solidFill>
                <a:hlinkClick r:id="rId3">
                  <a:extLst>
                    <a:ext uri="{A12FA001-AC4F-418D-AE19-62706E023703}">
                      <ahyp:hlinkClr xmlns:ahyp="http://schemas.microsoft.com/office/drawing/2018/hyperlinkcolor" val="tx"/>
                    </a:ext>
                  </a:extLst>
                </a:hlinkClick>
              </a:rPr>
              <a:t>Christofilos</a:t>
            </a:r>
            <a:r>
              <a:rPr lang="en-US" sz="44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 effect </a:t>
            </a:r>
            <a:r>
              <a:rPr lang="en-US" sz="4400" dirty="0"/>
              <a:t>would produce an area of highly charged particles at a selected location. It was believed that by flying through this region at high speeds, the warheads or guidance systems of attacking missiles might be damaged.</a:t>
            </a:r>
            <a:endParaRPr kumimoji="0" lang="en-US" sz="6600" b="0" i="0" u="none" strike="noStrike" cap="none" spc="0" normalizeH="0" baseline="54545" dirty="0">
              <a:ln>
                <a:noFill/>
              </a:ln>
              <a:solidFill>
                <a:srgbClr val="FFFFFF"/>
              </a:solidFill>
              <a:effectLst/>
              <a:uFillTx/>
              <a:ea typeface="+mj-ea"/>
              <a:cs typeface="+mj-cs"/>
              <a:sym typeface="Open Sans"/>
            </a:endParaRPr>
          </a:p>
        </p:txBody>
      </p:sp>
      <p:pic>
        <p:nvPicPr>
          <p:cNvPr id="3" name="Picture 2">
            <a:hlinkClick r:id="rId3"/>
            <a:extLst>
              <a:ext uri="{FF2B5EF4-FFF2-40B4-BE49-F238E27FC236}">
                <a16:creationId xmlns:a16="http://schemas.microsoft.com/office/drawing/2014/main" id="{566EB99D-75C2-4510-B133-0CE6D731D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349" y="3493923"/>
            <a:ext cx="8854843" cy="4050270"/>
          </a:xfrm>
          <a:prstGeom prst="rect">
            <a:avLst/>
          </a:prstGeom>
        </p:spPr>
      </p:pic>
      <p:pic>
        <p:nvPicPr>
          <p:cNvPr id="8" name="Picture 7">
            <a:hlinkClick r:id="rId5"/>
            <a:extLst>
              <a:ext uri="{FF2B5EF4-FFF2-40B4-BE49-F238E27FC236}">
                <a16:creationId xmlns:a16="http://schemas.microsoft.com/office/drawing/2014/main" id="{0F1BE45D-5F53-46B6-AD71-3560EC48E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605" y="3493923"/>
            <a:ext cx="6318401" cy="6584355"/>
          </a:xfrm>
          <a:prstGeom prst="rect">
            <a:avLst/>
          </a:prstGeom>
        </p:spPr>
      </p:pic>
      <p:sp>
        <p:nvSpPr>
          <p:cNvPr id="11" name="Shape 49">
            <a:extLst>
              <a:ext uri="{FF2B5EF4-FFF2-40B4-BE49-F238E27FC236}">
                <a16:creationId xmlns:a16="http://schemas.microsoft.com/office/drawing/2014/main" id="{56523061-DE07-4E5A-AA6C-85A8448F24D6}"/>
              </a:ext>
            </a:extLst>
          </p:cNvPr>
          <p:cNvSpPr/>
          <p:nvPr/>
        </p:nvSpPr>
        <p:spPr>
          <a:xfrm>
            <a:off x="1912127" y="2235517"/>
            <a:ext cx="20559739" cy="64427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400" dirty="0" err="1">
                <a:latin typeface="+mj-lt"/>
                <a:ea typeface="Lato Medium" panose="020F0502020204030203" pitchFamily="34" charset="0"/>
                <a:cs typeface="Lato Medium" panose="020F0502020204030203" pitchFamily="34" charset="0"/>
              </a:rPr>
              <a:t>Christofilos</a:t>
            </a:r>
            <a:r>
              <a:rPr lang="en-US" sz="4400" dirty="0">
                <a:latin typeface="+mj-lt"/>
                <a:ea typeface="Lato Medium" panose="020F0502020204030203" pitchFamily="34" charset="0"/>
                <a:cs typeface="Lato Medium" panose="020F0502020204030203" pitchFamily="34" charset="0"/>
              </a:rPr>
              <a:t> Effect could fry satellites and Intercontinental Ballistic Missiles</a:t>
            </a:r>
            <a:endParaRPr sz="4400" dirty="0">
              <a:latin typeface="+mj-lt"/>
              <a:ea typeface="Lato Black" panose="020F0502020204030203" pitchFamily="34" charset="0"/>
              <a:cs typeface="Lato Black" panose="020F0502020204030203" pitchFamily="34" charset="0"/>
            </a:endParaRPr>
          </a:p>
        </p:txBody>
      </p:sp>
      <p:pic>
        <p:nvPicPr>
          <p:cNvPr id="9" name="Picture 8">
            <a:hlinkClick r:id="rId7"/>
            <a:extLst>
              <a:ext uri="{FF2B5EF4-FFF2-40B4-BE49-F238E27FC236}">
                <a16:creationId xmlns:a16="http://schemas.microsoft.com/office/drawing/2014/main" id="{2BB444C1-40CF-49B9-9952-CACA23B9CA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30535" y="3623525"/>
            <a:ext cx="7275751" cy="6117599"/>
          </a:xfrm>
          <a:prstGeom prst="rect">
            <a:avLst/>
          </a:prstGeom>
        </p:spPr>
      </p:pic>
      <p:sp>
        <p:nvSpPr>
          <p:cNvPr id="10" name="TextBox 9">
            <a:extLst>
              <a:ext uri="{FF2B5EF4-FFF2-40B4-BE49-F238E27FC236}">
                <a16:creationId xmlns:a16="http://schemas.microsoft.com/office/drawing/2014/main" id="{CE6BAFE1-B4C0-467F-B9E5-F58155F58756}"/>
              </a:ext>
            </a:extLst>
          </p:cNvPr>
          <p:cNvSpPr txBox="1"/>
          <p:nvPr/>
        </p:nvSpPr>
        <p:spPr>
          <a:xfrm>
            <a:off x="16430535" y="10078278"/>
            <a:ext cx="7004198" cy="1415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dirty="0">
                <a:latin typeface="+mn-lt"/>
                <a:ea typeface="Lato Medium" panose="020F0502020204030203" pitchFamily="34" charset="0"/>
                <a:cs typeface="Lato Medium" panose="020F0502020204030203" pitchFamily="34" charset="0"/>
              </a:rPr>
              <a:t>• </a:t>
            </a:r>
            <a:r>
              <a:rPr lang="en-US" sz="3200" dirty="0">
                <a:latin typeface="+mn-lt"/>
              </a:rPr>
              <a:t>Operation Argus (USA)  August 27 - September 6, 1958</a:t>
            </a:r>
          </a:p>
          <a:p>
            <a:r>
              <a:rPr lang="en-US" sz="3200" dirty="0">
                <a:latin typeface="+mn-lt"/>
                <a:ea typeface="Lato Medium" panose="020F0502020204030203" pitchFamily="34" charset="0"/>
                <a:cs typeface="Lato Medium" panose="020F0502020204030203" pitchFamily="34" charset="0"/>
              </a:rPr>
              <a:t>• </a:t>
            </a:r>
            <a:r>
              <a:rPr lang="en-US" sz="3200" dirty="0">
                <a:latin typeface="+mn-lt"/>
              </a:rPr>
              <a:t>Operation Hardtack (USA) - August 1-12, 1958</a:t>
            </a:r>
          </a:p>
          <a:p>
            <a:r>
              <a:rPr lang="en-US" sz="3200" dirty="0">
                <a:latin typeface="+mn-lt"/>
                <a:ea typeface="Lato Medium" panose="020F0502020204030203" pitchFamily="34" charset="0"/>
                <a:cs typeface="Lato Medium" panose="020F0502020204030203" pitchFamily="34" charset="0"/>
              </a:rPr>
              <a:t>• </a:t>
            </a:r>
            <a:r>
              <a:rPr lang="en-US" sz="3200" dirty="0">
                <a:latin typeface="+mn-lt"/>
              </a:rPr>
              <a:t>Starfish Prime (USA) - July 9, 1962</a:t>
            </a:r>
          </a:p>
          <a:p>
            <a:r>
              <a:rPr lang="en-US" sz="3200" dirty="0">
                <a:latin typeface="+mn-lt"/>
                <a:ea typeface="Lato Medium" panose="020F0502020204030203" pitchFamily="34" charset="0"/>
                <a:cs typeface="Lato Medium" panose="020F0502020204030203" pitchFamily="34" charset="0"/>
              </a:rPr>
              <a:t>• </a:t>
            </a:r>
            <a:r>
              <a:rPr lang="en-US" sz="3200" dirty="0">
                <a:latin typeface="+mn-lt"/>
              </a:rPr>
              <a:t>Operation K (Russia) - October 22 - November 1, 1962</a:t>
            </a:r>
          </a:p>
        </p:txBody>
      </p:sp>
    </p:spTree>
    <p:extLst>
      <p:ext uri="{BB962C8B-B14F-4D97-AF65-F5344CB8AC3E}">
        <p14:creationId xmlns:p14="http://schemas.microsoft.com/office/powerpoint/2010/main" val="176145015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107957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7200" dirty="0">
                <a:latin typeface="+mj-lt"/>
                <a:ea typeface="Lato Medium" panose="020F0502020204030203" pitchFamily="34" charset="0"/>
                <a:cs typeface="Lato Medium" panose="020F0502020204030203" pitchFamily="34" charset="0"/>
              </a:rPr>
              <a:t>Radiation Belt Remediation &amp; Artificial Aurora</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9206945" y="3643942"/>
            <a:ext cx="5970104"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dirty="0">
                <a:latin typeface="+mn-lt"/>
              </a:rPr>
              <a:t>The electromagnetic pulse generated by the (nuclear) explosion and the </a:t>
            </a:r>
            <a:r>
              <a:rPr lang="en-US" sz="3600" dirty="0">
                <a:solidFill>
                  <a:schemeClr val="accent4">
                    <a:lumMod val="60000"/>
                    <a:lumOff val="40000"/>
                  </a:schemeClr>
                </a:solidFill>
                <a:latin typeface="+mn-lt"/>
                <a:hlinkClick r:id="rId3">
                  <a:extLst>
                    <a:ext uri="{A12FA001-AC4F-418D-AE19-62706E023703}">
                      <ahyp:hlinkClr xmlns:ahyp="http://schemas.microsoft.com/office/drawing/2018/hyperlinkcolor" val="tx"/>
                    </a:ext>
                  </a:extLst>
                </a:hlinkClick>
              </a:rPr>
              <a:t>“</a:t>
            </a:r>
            <a:r>
              <a:rPr lang="en-US" sz="3600" dirty="0" err="1">
                <a:solidFill>
                  <a:schemeClr val="accent4">
                    <a:lumMod val="60000"/>
                    <a:lumOff val="40000"/>
                  </a:schemeClr>
                </a:solidFill>
                <a:latin typeface="+mn-lt"/>
                <a:hlinkClick r:id="rId3">
                  <a:extLst>
                    <a:ext uri="{A12FA001-AC4F-418D-AE19-62706E023703}">
                      <ahyp:hlinkClr xmlns:ahyp="http://schemas.microsoft.com/office/drawing/2018/hyperlinkcolor" val="tx"/>
                    </a:ext>
                  </a:extLst>
                </a:hlinkClick>
              </a:rPr>
              <a:t>Christofilos</a:t>
            </a:r>
            <a:r>
              <a:rPr lang="en-US" sz="3600" dirty="0">
                <a:solidFill>
                  <a:schemeClr val="accent4">
                    <a:lumMod val="60000"/>
                    <a:lumOff val="40000"/>
                  </a:schemeClr>
                </a:solidFill>
                <a:latin typeface="+mn-lt"/>
                <a:hlinkClick r:id="rId3">
                  <a:extLst>
                    <a:ext uri="{A12FA001-AC4F-418D-AE19-62706E023703}">
                      <ahyp:hlinkClr xmlns:ahyp="http://schemas.microsoft.com/office/drawing/2018/hyperlinkcolor" val="tx"/>
                    </a:ext>
                  </a:extLst>
                </a:hlinkClick>
              </a:rPr>
              <a:t> Effect” </a:t>
            </a:r>
            <a:r>
              <a:rPr lang="en-US" sz="3600" dirty="0">
                <a:latin typeface="+mn-lt"/>
              </a:rPr>
              <a:t>— the creation of an </a:t>
            </a:r>
            <a:r>
              <a:rPr lang="en-US" sz="3600" dirty="0">
                <a:solidFill>
                  <a:schemeClr val="accent4">
                    <a:lumMod val="60000"/>
                    <a:lumOff val="40000"/>
                  </a:schemeClr>
                </a:solidFill>
                <a:latin typeface="+mn-lt"/>
                <a:hlinkClick r:id="rId4">
                  <a:extLst>
                    <a:ext uri="{A12FA001-AC4F-418D-AE19-62706E023703}">
                      <ahyp:hlinkClr xmlns:ahyp="http://schemas.microsoft.com/office/drawing/2018/hyperlinkcolor" val="tx"/>
                    </a:ext>
                  </a:extLst>
                </a:hlinkClick>
              </a:rPr>
              <a:t>artificial radiation belt </a:t>
            </a:r>
            <a:r>
              <a:rPr lang="en-US" sz="3600" dirty="0">
                <a:latin typeface="+mn-lt"/>
              </a:rPr>
              <a:t>around the Earth — could cripple “low Earth orbit” satellites and with them many of the world’s communications systems, Jane’s reported.</a:t>
            </a:r>
          </a:p>
          <a:p>
            <a:endParaRPr lang="en-US" sz="3600" dirty="0">
              <a:latin typeface="+mn-lt"/>
            </a:endParaRPr>
          </a:p>
          <a:p>
            <a:r>
              <a:rPr lang="en-US" sz="3600" dirty="0">
                <a:latin typeface="+mn-lt"/>
              </a:rPr>
              <a:t>A high-altitude (nuclear) explosion “produces an artificial radiation belt that, within weeks to at most months, delivers a lethal dose of radiation to satellites,” said Dennis Papadopoulos, a scientist at the University of Maryland who worked with Nicholas </a:t>
            </a:r>
            <a:r>
              <a:rPr lang="en-US" sz="3600" dirty="0" err="1">
                <a:latin typeface="+mn-lt"/>
              </a:rPr>
              <a:t>Christofilos</a:t>
            </a:r>
            <a:r>
              <a:rPr lang="en-US" sz="3600" dirty="0">
                <a:latin typeface="+mn-lt"/>
              </a:rPr>
              <a:t>, who predicted the effect.</a:t>
            </a:r>
          </a:p>
          <a:p>
            <a:endParaRPr lang="en-US" sz="3600" dirty="0">
              <a:latin typeface="+mn-lt"/>
            </a:endParaRPr>
          </a:p>
          <a:p>
            <a:r>
              <a:rPr lang="en-US" sz="3600" dirty="0">
                <a:latin typeface="+mn-lt"/>
              </a:rPr>
              <a:t>“If someone were to explode a 10-kiloton nuclear weapon at a high enough altitude over their own territory, </a:t>
            </a:r>
            <a:r>
              <a:rPr lang="en-US" sz="3600" dirty="0"/>
              <a:t>90 percent of the world’s low Earth orbit satellites would be lost within a month,” Papadopoulos said.</a:t>
            </a:r>
            <a:endParaRPr kumimoji="0" lang="en-US" sz="3600" b="0" i="0" u="none" strike="noStrike" cap="none" spc="0" normalizeH="0" baseline="54545" dirty="0">
              <a:ln>
                <a:noFill/>
              </a:ln>
              <a:solidFill>
                <a:srgbClr val="FFFFFF"/>
              </a:solidFill>
              <a:effectLst/>
              <a:uFillTx/>
              <a:ea typeface="+mj-ea"/>
              <a:cs typeface="+mj-cs"/>
              <a:sym typeface="Open Sans"/>
            </a:endParaRPr>
          </a:p>
        </p:txBody>
      </p:sp>
      <p:pic>
        <p:nvPicPr>
          <p:cNvPr id="3" name="Picture 2">
            <a:hlinkClick r:id="rId5"/>
            <a:extLst>
              <a:ext uri="{FF2B5EF4-FFF2-40B4-BE49-F238E27FC236}">
                <a16:creationId xmlns:a16="http://schemas.microsoft.com/office/drawing/2014/main" id="{566EB99D-75C2-4510-B133-0CE6D731D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21307" y="3551679"/>
            <a:ext cx="8623258" cy="7928803"/>
          </a:xfrm>
          <a:prstGeom prst="rect">
            <a:avLst/>
          </a:prstGeom>
        </p:spPr>
      </p:pic>
      <p:pic>
        <p:nvPicPr>
          <p:cNvPr id="8" name="Picture 7">
            <a:hlinkClick r:id="rId5"/>
            <a:extLst>
              <a:ext uri="{FF2B5EF4-FFF2-40B4-BE49-F238E27FC236}">
                <a16:creationId xmlns:a16="http://schemas.microsoft.com/office/drawing/2014/main" id="{0F1BE45D-5F53-46B6-AD71-3560EC48E0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949" y="3493923"/>
            <a:ext cx="8241461" cy="7986559"/>
          </a:xfrm>
          <a:prstGeom prst="rect">
            <a:avLst/>
          </a:prstGeom>
        </p:spPr>
      </p:pic>
      <p:sp>
        <p:nvSpPr>
          <p:cNvPr id="11" name="Shape 49">
            <a:extLst>
              <a:ext uri="{FF2B5EF4-FFF2-40B4-BE49-F238E27FC236}">
                <a16:creationId xmlns:a16="http://schemas.microsoft.com/office/drawing/2014/main" id="{56523061-DE07-4E5A-AA6C-85A8448F24D6}"/>
              </a:ext>
            </a:extLst>
          </p:cNvPr>
          <p:cNvSpPr/>
          <p:nvPr/>
        </p:nvSpPr>
        <p:spPr>
          <a:xfrm>
            <a:off x="1912127" y="2235517"/>
            <a:ext cx="20559739" cy="64427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400" dirty="0">
                <a:latin typeface="+mj-lt"/>
                <a:ea typeface="Lato Medium" panose="020F0502020204030203" pitchFamily="34" charset="0"/>
                <a:cs typeface="Lato Medium" panose="020F0502020204030203" pitchFamily="34" charset="0"/>
              </a:rPr>
              <a:t>Sucking radiation from space to prevent damage from EMP and Solar Flares</a:t>
            </a:r>
            <a:endParaRPr sz="4400" dirty="0">
              <a:latin typeface="+mj-lt"/>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4068372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217813" y="1030332"/>
            <a:ext cx="21877507" cy="10874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8000" dirty="0">
                <a:ea typeface="Lato Medium" panose="020F0502020204030203" pitchFamily="34" charset="0"/>
                <a:cs typeface="Lato Medium" panose="020F0502020204030203" pitchFamily="34" charset="0"/>
              </a:rPr>
              <a:t>Radiation Belt Remediation &amp; Artificial Aurora</a:t>
            </a:r>
            <a:endParaRPr lang="en-US" sz="8000" dirty="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684413" y="3237779"/>
            <a:ext cx="23015173" cy="1744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dirty="0"/>
              <a:t>The artificial aurora (properly called radio-enhanced airglow) occurs at an approximate altitude of 150 to 300 km and can be photographed, conditions permitting, from distances several hundreds of kilometers from HAARP, including near the main population centers of Alaska: Anchorage, Fairbanks, and Juneau. The HAARP artificial aurora is usually not sufficiently luminous to be seen with the unaided eye except under exceptional conditions, and even the best case it is as bright (though much smaller in appearance) as the Andromeda galaxy.</a:t>
            </a:r>
            <a:endParaRPr lang="en-US" sz="6600" dirty="0"/>
          </a:p>
        </p:txBody>
      </p:sp>
      <p:sp>
        <p:nvSpPr>
          <p:cNvPr id="5" name="Shape 49">
            <a:extLst>
              <a:ext uri="{FF2B5EF4-FFF2-40B4-BE49-F238E27FC236}">
                <a16:creationId xmlns:a16="http://schemas.microsoft.com/office/drawing/2014/main" id="{5317D689-7675-4254-BD2A-8FA750C42DB3}"/>
              </a:ext>
            </a:extLst>
          </p:cNvPr>
          <p:cNvSpPr/>
          <p:nvPr/>
        </p:nvSpPr>
        <p:spPr>
          <a:xfrm>
            <a:off x="1253247" y="2111865"/>
            <a:ext cx="21877506"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solidFill>
                  <a:schemeClr val="bg1"/>
                </a:solidFill>
                <a:latin typeface="+mj-lt"/>
              </a:rPr>
              <a:t>CREATING “RADIO-ENHANCED AIRGLOW”</a:t>
            </a:r>
          </a:p>
        </p:txBody>
      </p:sp>
      <p:pic>
        <p:nvPicPr>
          <p:cNvPr id="4" name="Picture 3">
            <a:hlinkClick r:id="rId3"/>
            <a:extLst>
              <a:ext uri="{FF2B5EF4-FFF2-40B4-BE49-F238E27FC236}">
                <a16:creationId xmlns:a16="http://schemas.microsoft.com/office/drawing/2014/main" id="{81376866-86EB-4318-9EBD-585355557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3932" y="5913739"/>
            <a:ext cx="6149833" cy="4615481"/>
          </a:xfrm>
          <a:prstGeom prst="rect">
            <a:avLst/>
          </a:prstGeom>
        </p:spPr>
      </p:pic>
      <p:pic>
        <p:nvPicPr>
          <p:cNvPr id="6" name="Picture 5">
            <a:hlinkClick r:id="rId5"/>
            <a:extLst>
              <a:ext uri="{FF2B5EF4-FFF2-40B4-BE49-F238E27FC236}">
                <a16:creationId xmlns:a16="http://schemas.microsoft.com/office/drawing/2014/main" id="{1E0455CD-CECC-4F5B-8CCB-B2E426BDD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01440" y="5215288"/>
            <a:ext cx="7782560" cy="5924706"/>
          </a:xfrm>
          <a:prstGeom prst="rect">
            <a:avLst/>
          </a:prstGeom>
        </p:spPr>
      </p:pic>
      <p:pic>
        <p:nvPicPr>
          <p:cNvPr id="8" name="Picture 7">
            <a:hlinkClick r:id="rId7"/>
            <a:extLst>
              <a:ext uri="{FF2B5EF4-FFF2-40B4-BE49-F238E27FC236}">
                <a16:creationId xmlns:a16="http://schemas.microsoft.com/office/drawing/2014/main" id="{F708D7A6-2CB9-4F6C-ADC8-D68C541333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967" y="5414233"/>
            <a:ext cx="9844290" cy="5725761"/>
          </a:xfrm>
          <a:prstGeom prst="rect">
            <a:avLst/>
          </a:prstGeom>
        </p:spPr>
      </p:pic>
    </p:spTree>
    <p:extLst>
      <p:ext uri="{BB962C8B-B14F-4D97-AF65-F5344CB8AC3E}">
        <p14:creationId xmlns:p14="http://schemas.microsoft.com/office/powerpoint/2010/main" val="257266109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107957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7200" dirty="0">
                <a:latin typeface="+mj-lt"/>
                <a:ea typeface="Lato Medium" panose="020F0502020204030203" pitchFamily="34" charset="0"/>
                <a:cs typeface="Lato Medium" panose="020F0502020204030203" pitchFamily="34" charset="0"/>
              </a:rPr>
              <a:t>Extremely Low Frequency (ELF and ULF) Waves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494994" y="3840789"/>
            <a:ext cx="12877290" cy="24827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dirty="0"/>
              <a:t>Polar Electrojet (PEJ) Antenna</a:t>
            </a:r>
          </a:p>
          <a:p>
            <a:r>
              <a:rPr lang="en-US" sz="3600" dirty="0">
                <a:latin typeface="+mn-lt"/>
              </a:rPr>
              <a:t>High-latitude Ionospheric Heaters can use the Electrojet, a naturally occurring electrical current in the D/E Region (70-90 km) of the ionosphere, as both an amplifier and virtual antenna. belts, hopping back and forth.</a:t>
            </a:r>
            <a:endParaRPr kumimoji="0" lang="en-US" sz="3600" b="0" i="0" u="none" strike="noStrike" cap="none" spc="0" normalizeH="0" baseline="54545" dirty="0">
              <a:ln>
                <a:noFill/>
              </a:ln>
              <a:solidFill>
                <a:srgbClr val="FFFFFF"/>
              </a:solidFill>
              <a:effectLst/>
              <a:uFillTx/>
              <a:latin typeface="+mn-lt"/>
              <a:ea typeface="+mj-ea"/>
              <a:cs typeface="+mj-cs"/>
              <a:sym typeface="Open Sans"/>
            </a:endParaRPr>
          </a:p>
          <a:p>
            <a:r>
              <a:rPr lang="en-US" sz="32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Ionospheric Heaters: How HAARP really works</a:t>
            </a:r>
            <a:endParaRPr lang="en-US" sz="3200" dirty="0">
              <a:solidFill>
                <a:schemeClr val="accent4">
                  <a:lumMod val="60000"/>
                  <a:lumOff val="40000"/>
                </a:schemeClr>
              </a:solidFill>
            </a:endParaRPr>
          </a:p>
          <a:p>
            <a:endParaRPr kumimoji="0" lang="en-US" sz="4400" b="0" i="0" u="none" strike="noStrike" cap="none" spc="0" normalizeH="0" baseline="54545" dirty="0">
              <a:ln>
                <a:noFill/>
              </a:ln>
              <a:solidFill>
                <a:srgbClr val="FFFFFF"/>
              </a:solidFill>
              <a:effectLst/>
              <a:uFillTx/>
              <a:latin typeface="+mn-lt"/>
              <a:ea typeface="+mj-ea"/>
              <a:cs typeface="+mj-cs"/>
              <a:sym typeface="Open Sans"/>
            </a:endParaRPr>
          </a:p>
        </p:txBody>
      </p:sp>
      <p:pic>
        <p:nvPicPr>
          <p:cNvPr id="8" name="Picture 7">
            <a:hlinkClick r:id="rId4"/>
            <a:extLst>
              <a:ext uri="{FF2B5EF4-FFF2-40B4-BE49-F238E27FC236}">
                <a16:creationId xmlns:a16="http://schemas.microsoft.com/office/drawing/2014/main" id="{0F1BE45D-5F53-46B6-AD71-3560EC48E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5610" y="3457120"/>
            <a:ext cx="10508748" cy="7905268"/>
          </a:xfrm>
          <a:prstGeom prst="rect">
            <a:avLst/>
          </a:prstGeom>
        </p:spPr>
      </p:pic>
      <p:sp>
        <p:nvSpPr>
          <p:cNvPr id="11" name="Shape 49">
            <a:extLst>
              <a:ext uri="{FF2B5EF4-FFF2-40B4-BE49-F238E27FC236}">
                <a16:creationId xmlns:a16="http://schemas.microsoft.com/office/drawing/2014/main" id="{56523061-DE07-4E5A-AA6C-85A8448F24D6}"/>
              </a:ext>
            </a:extLst>
          </p:cNvPr>
          <p:cNvSpPr/>
          <p:nvPr/>
        </p:nvSpPr>
        <p:spPr>
          <a:xfrm>
            <a:off x="1912127" y="2173962"/>
            <a:ext cx="20559739" cy="7673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5400" dirty="0">
                <a:latin typeface="+mj-lt"/>
                <a:ea typeface="Lato Medium" panose="020F0502020204030203" pitchFamily="34" charset="0"/>
                <a:cs typeface="Lato Medium" panose="020F0502020204030203" pitchFamily="34" charset="0"/>
              </a:rPr>
              <a:t>Creating ELF from High Frequency Transmissions</a:t>
            </a:r>
            <a:endParaRPr sz="5400" dirty="0">
              <a:latin typeface="+mj-lt"/>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ADD1337B-FC97-45CA-A253-537EF245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642" y="6584782"/>
            <a:ext cx="5849432" cy="4422101"/>
          </a:xfrm>
          <a:prstGeom prst="rect">
            <a:avLst/>
          </a:prstGeom>
        </p:spPr>
      </p:pic>
      <p:pic>
        <p:nvPicPr>
          <p:cNvPr id="6" name="Picture 5">
            <a:hlinkClick r:id="rId7"/>
            <a:extLst>
              <a:ext uri="{FF2B5EF4-FFF2-40B4-BE49-F238E27FC236}">
                <a16:creationId xmlns:a16="http://schemas.microsoft.com/office/drawing/2014/main" id="{29211710-C15F-4055-8A0D-4173C15BD1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8139" y="6229279"/>
            <a:ext cx="6844145" cy="5133109"/>
          </a:xfrm>
          <a:prstGeom prst="rect">
            <a:avLst/>
          </a:prstGeom>
        </p:spPr>
      </p:pic>
    </p:spTree>
    <p:extLst>
      <p:ext uri="{BB962C8B-B14F-4D97-AF65-F5344CB8AC3E}">
        <p14:creationId xmlns:p14="http://schemas.microsoft.com/office/powerpoint/2010/main" val="252413167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107957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7200" dirty="0">
                <a:latin typeface="+mj-lt"/>
                <a:ea typeface="Lato Medium" panose="020F0502020204030203" pitchFamily="34" charset="0"/>
                <a:cs typeface="Lato Medium" panose="020F0502020204030203" pitchFamily="34" charset="0"/>
              </a:rPr>
              <a:t>Extremely Low Frequency (ELF and ULF) Waves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873436" y="3466542"/>
            <a:ext cx="10348746"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dirty="0"/>
              <a:t>Ionospheric Current Drive (ICD) </a:t>
            </a:r>
          </a:p>
          <a:p>
            <a:r>
              <a:rPr lang="en-US" sz="3600" dirty="0">
                <a:latin typeface="+mn-lt"/>
              </a:rPr>
              <a:t>Both High Latitude and Equatorial Ionospheric Heaters may use an alternate method to produce UFL/ELF waves that does not require the Electrojet. By heating the F layer (150–800 km) of the ionosphere, </a:t>
            </a:r>
            <a:r>
              <a:rPr lang="en-US" sz="3600" dirty="0" err="1">
                <a:latin typeface="+mn-lt"/>
              </a:rPr>
              <a:t>Magnetosonic</a:t>
            </a:r>
            <a:r>
              <a:rPr lang="en-US" sz="3600" dirty="0">
                <a:latin typeface="+mn-lt"/>
              </a:rPr>
              <a:t> (MS) waves are create a secondary Alfven wave generator in the E Region. These Alfven waves travel upward and follow the Van-Allen belts, hopping back and forth. </a:t>
            </a:r>
            <a:r>
              <a:rPr lang="en-US" sz="32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Ionospheric Heaters: How HAARP really works</a:t>
            </a:r>
            <a:endParaRPr lang="en-US" sz="3200" dirty="0">
              <a:solidFill>
                <a:schemeClr val="accent4">
                  <a:lumMod val="60000"/>
                  <a:lumOff val="40000"/>
                </a:schemeClr>
              </a:solidFill>
            </a:endParaRPr>
          </a:p>
          <a:p>
            <a:endParaRPr kumimoji="0" lang="en-US" sz="4400" b="0" i="0" u="none" strike="noStrike" cap="none" spc="0" normalizeH="0" baseline="54545" dirty="0">
              <a:ln>
                <a:noFill/>
              </a:ln>
              <a:solidFill>
                <a:srgbClr val="FFFFFF"/>
              </a:solidFill>
              <a:effectLst/>
              <a:uFillTx/>
              <a:latin typeface="+mn-lt"/>
              <a:ea typeface="+mj-ea"/>
              <a:cs typeface="+mj-cs"/>
              <a:sym typeface="Open Sans"/>
            </a:endParaRPr>
          </a:p>
        </p:txBody>
      </p:sp>
      <p:pic>
        <p:nvPicPr>
          <p:cNvPr id="3" name="Picture 2">
            <a:hlinkClick r:id="rId4"/>
            <a:extLst>
              <a:ext uri="{FF2B5EF4-FFF2-40B4-BE49-F238E27FC236}">
                <a16:creationId xmlns:a16="http://schemas.microsoft.com/office/drawing/2014/main" id="{566EB99D-75C2-4510-B133-0CE6D731D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0818" y="3139268"/>
            <a:ext cx="11398643" cy="8309978"/>
          </a:xfrm>
          <a:prstGeom prst="rect">
            <a:avLst/>
          </a:prstGeom>
        </p:spPr>
      </p:pic>
      <p:sp>
        <p:nvSpPr>
          <p:cNvPr id="11" name="Shape 49">
            <a:extLst>
              <a:ext uri="{FF2B5EF4-FFF2-40B4-BE49-F238E27FC236}">
                <a16:creationId xmlns:a16="http://schemas.microsoft.com/office/drawing/2014/main" id="{56523061-DE07-4E5A-AA6C-85A8448F24D6}"/>
              </a:ext>
            </a:extLst>
          </p:cNvPr>
          <p:cNvSpPr/>
          <p:nvPr/>
        </p:nvSpPr>
        <p:spPr>
          <a:xfrm>
            <a:off x="1912127" y="2173962"/>
            <a:ext cx="20559739" cy="7673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5400" dirty="0">
                <a:latin typeface="+mj-lt"/>
                <a:ea typeface="Lato Medium" panose="020F0502020204030203" pitchFamily="34" charset="0"/>
                <a:cs typeface="Lato Medium" panose="020F0502020204030203" pitchFamily="34" charset="0"/>
              </a:rPr>
              <a:t>Creating ELF from High Frequency Transmissions</a:t>
            </a:r>
            <a:endParaRPr sz="5400" dirty="0">
              <a:latin typeface="+mj-lt"/>
              <a:ea typeface="Lato Black" panose="020F0502020204030203" pitchFamily="34" charset="0"/>
              <a:cs typeface="Lato Black" panose="020F0502020204030203" pitchFamily="34" charset="0"/>
            </a:endParaRPr>
          </a:p>
        </p:txBody>
      </p:sp>
      <p:pic>
        <p:nvPicPr>
          <p:cNvPr id="9" name="Picture 8">
            <a:extLst>
              <a:ext uri="{FF2B5EF4-FFF2-40B4-BE49-F238E27FC236}">
                <a16:creationId xmlns:a16="http://schemas.microsoft.com/office/drawing/2014/main" id="{87886B74-474F-4058-8EE2-007A3CB9F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3763" y="6255326"/>
            <a:ext cx="8935582" cy="5378103"/>
          </a:xfrm>
          <a:prstGeom prst="rect">
            <a:avLst/>
          </a:prstGeom>
        </p:spPr>
      </p:pic>
    </p:spTree>
    <p:extLst>
      <p:ext uri="{BB962C8B-B14F-4D97-AF65-F5344CB8AC3E}">
        <p14:creationId xmlns:p14="http://schemas.microsoft.com/office/powerpoint/2010/main" val="132738554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107957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7200" dirty="0">
                <a:latin typeface="+mj-lt"/>
                <a:ea typeface="Lato Medium" panose="020F0502020204030203" pitchFamily="34" charset="0"/>
                <a:cs typeface="Lato Medium" panose="020F0502020204030203" pitchFamily="34" charset="0"/>
              </a:rPr>
              <a:t>Extremely Low Frequency (ELF and ULF) Waves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9402417" y="3551679"/>
            <a:ext cx="5685184" cy="8925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dirty="0">
                <a:latin typeface="+mn-lt"/>
              </a:rPr>
              <a:t>The Ionosphere controls the performance of critical DoD &amp; civilian systems [ Communications range, radar, navigation, Geolocation accuracy, </a:t>
            </a:r>
            <a:r>
              <a:rPr lang="en-US" sz="4000" dirty="0" err="1">
                <a:latin typeface="+mn-lt"/>
              </a:rPr>
              <a:t>etc</a:t>
            </a:r>
            <a:r>
              <a:rPr lang="en-US" sz="4000" dirty="0">
                <a:latin typeface="+mn-lt"/>
              </a:rPr>
              <a:t> ] </a:t>
            </a:r>
          </a:p>
          <a:p>
            <a:r>
              <a:rPr lang="en-US" sz="4000" dirty="0">
                <a:latin typeface="+mn-lt"/>
              </a:rPr>
              <a:t>• DoD/civilian active research using traditional ionospheric heaters provided new capabilities and applications that allow control/exploitation of triggered processes (</a:t>
            </a:r>
            <a:r>
              <a:rPr lang="en-US" sz="4000" b="1" dirty="0">
                <a:latin typeface="+mn-lt"/>
              </a:rPr>
              <a:t> in space, artificial clouds, irregularity control</a:t>
            </a:r>
            <a:r>
              <a:rPr lang="en-US" sz="4000" dirty="0">
                <a:latin typeface="+mn-lt"/>
              </a:rPr>
              <a:t>,)</a:t>
            </a:r>
          </a:p>
          <a:p>
            <a:r>
              <a:rPr lang="en-US" sz="4000" dirty="0">
                <a:latin typeface="+mn-lt"/>
              </a:rPr>
              <a:t>• The low power of traditional heaters resulted in large arrays and active elements, with complex and costly controls leading to fixed installations </a:t>
            </a:r>
          </a:p>
          <a:p>
            <a:r>
              <a:rPr lang="en-US" sz="4000" dirty="0">
                <a:latin typeface="+mn-lt"/>
              </a:rPr>
              <a:t>• Fixed locations are associated with fixed magnetic geometry limiting the scope of the research investment</a:t>
            </a:r>
            <a:endParaRPr kumimoji="0" lang="en-US" sz="4000" b="0" i="0" u="none" strike="noStrike" cap="none" spc="0" normalizeH="0" baseline="54545" dirty="0">
              <a:ln>
                <a:noFill/>
              </a:ln>
              <a:solidFill>
                <a:srgbClr val="FFFFFF"/>
              </a:solidFill>
              <a:effectLst/>
              <a:uFillTx/>
              <a:latin typeface="+mn-lt"/>
              <a:ea typeface="+mj-ea"/>
              <a:cs typeface="+mj-cs"/>
              <a:sym typeface="Open Sans"/>
            </a:endParaRPr>
          </a:p>
          <a:p>
            <a:r>
              <a:rPr lang="en-US" sz="28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HAARP on a Boat? Ionospheric Heaters go Mobile!</a:t>
            </a:r>
            <a:endParaRPr lang="en-US" sz="2800" dirty="0">
              <a:solidFill>
                <a:schemeClr val="accent4">
                  <a:lumMod val="60000"/>
                  <a:lumOff val="40000"/>
                </a:schemeClr>
              </a:solidFill>
            </a:endParaRPr>
          </a:p>
          <a:p>
            <a:endParaRPr kumimoji="0" lang="en-US" sz="7200" b="0" i="0" u="none" strike="noStrike" cap="none" spc="0" normalizeH="0" baseline="54545" dirty="0">
              <a:ln>
                <a:noFill/>
              </a:ln>
              <a:solidFill>
                <a:srgbClr val="FFFFFF"/>
              </a:solidFill>
              <a:effectLst/>
              <a:uFillTx/>
              <a:latin typeface="+mn-lt"/>
              <a:ea typeface="+mj-ea"/>
              <a:cs typeface="+mj-cs"/>
              <a:sym typeface="Open Sans"/>
            </a:endParaRPr>
          </a:p>
        </p:txBody>
      </p:sp>
      <p:pic>
        <p:nvPicPr>
          <p:cNvPr id="3" name="Picture 2">
            <a:extLst>
              <a:ext uri="{FF2B5EF4-FFF2-40B4-BE49-F238E27FC236}">
                <a16:creationId xmlns:a16="http://schemas.microsoft.com/office/drawing/2014/main" id="{566EB99D-75C2-4510-B133-0CE6D731D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2822" y="3551679"/>
            <a:ext cx="8711810" cy="8040187"/>
          </a:xfrm>
          <a:prstGeom prst="rect">
            <a:avLst/>
          </a:prstGeom>
        </p:spPr>
      </p:pic>
      <p:pic>
        <p:nvPicPr>
          <p:cNvPr id="8" name="Picture 7">
            <a:extLst>
              <a:ext uri="{FF2B5EF4-FFF2-40B4-BE49-F238E27FC236}">
                <a16:creationId xmlns:a16="http://schemas.microsoft.com/office/drawing/2014/main" id="{0F1BE45D-5F53-46B6-AD71-3560EC48E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9412"/>
            <a:ext cx="8952412" cy="7982454"/>
          </a:xfrm>
          <a:prstGeom prst="rect">
            <a:avLst/>
          </a:prstGeom>
        </p:spPr>
      </p:pic>
      <p:sp>
        <p:nvSpPr>
          <p:cNvPr id="9" name="Shape 49">
            <a:extLst>
              <a:ext uri="{FF2B5EF4-FFF2-40B4-BE49-F238E27FC236}">
                <a16:creationId xmlns:a16="http://schemas.microsoft.com/office/drawing/2014/main" id="{20E1AA90-A9F2-4653-A4BD-F6C53C5BA3CD}"/>
              </a:ext>
            </a:extLst>
          </p:cNvPr>
          <p:cNvSpPr/>
          <p:nvPr/>
        </p:nvSpPr>
        <p:spPr>
          <a:xfrm>
            <a:off x="1912127" y="2124133"/>
            <a:ext cx="20559739"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000" dirty="0">
                <a:latin typeface="+mj-lt"/>
                <a:ea typeface="Lato Medium" panose="020F0502020204030203" pitchFamily="34" charset="0"/>
                <a:cs typeface="Lato Medium" panose="020F0502020204030203" pitchFamily="34" charset="0"/>
              </a:rPr>
              <a:t>Mobile Ionospheric Heaters on Boats</a:t>
            </a:r>
            <a:endParaRPr sz="6000" dirty="0">
              <a:latin typeface="+mj-lt"/>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7614683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28" y="107957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7200" dirty="0">
                <a:latin typeface="+mj-lt"/>
                <a:ea typeface="Lato Medium" panose="020F0502020204030203" pitchFamily="34" charset="0"/>
                <a:cs typeface="Lato Medium" panose="020F0502020204030203" pitchFamily="34" charset="0"/>
              </a:rPr>
              <a:t>Extremely Low Frequency (ELF and ULF) Waves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949263" y="4066594"/>
            <a:ext cx="11242733" cy="6504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t>Pre-emptive nuclear strike</a:t>
            </a:r>
          </a:p>
          <a:p>
            <a:r>
              <a:rPr lang="en-US" sz="4000" dirty="0"/>
              <a:t>ELF waves are sent to submarines telling them to surface so they can receive radio frequency or laser-based instructions (launch codes and targets) from military commanders.</a:t>
            </a:r>
          </a:p>
          <a:p>
            <a:endParaRPr lang="en-US" sz="4000" dirty="0"/>
          </a:p>
          <a:p>
            <a:r>
              <a:rPr lang="en-US" sz="4000" dirty="0"/>
              <a:t>These instructions will not reach underwater, however, ELF and ULF waves reach the bottom of the ocean.</a:t>
            </a:r>
            <a:endParaRPr lang="en-US" sz="3600" dirty="0"/>
          </a:p>
          <a:p>
            <a:endParaRPr lang="en-US" sz="3600" dirty="0"/>
          </a:p>
          <a:p>
            <a:r>
              <a:rPr lang="en-US" sz="3600" dirty="0"/>
              <a:t>In nuclear strategy, a </a:t>
            </a:r>
            <a:r>
              <a:rPr lang="en-US" sz="3600" b="1" dirty="0"/>
              <a:t>first strike</a:t>
            </a:r>
            <a:r>
              <a:rPr lang="en-US" sz="3600" dirty="0"/>
              <a:t> is a preemptive surprise attack employing overwhelming force. </a:t>
            </a:r>
            <a:r>
              <a:rPr lang="en-US" sz="3600" b="1" dirty="0"/>
              <a:t>First strike capability</a:t>
            </a:r>
            <a:r>
              <a:rPr lang="en-US" sz="3600" dirty="0"/>
              <a:t> is a country's ability to defeat another nuclear power by destroying its arsenal to the point where the attacking country can survive the weakened retaliation while the opposing side is left unable to continue war. The preferred methodology is to attack the opponent's strategic nuclear weapon facilities (missile silos, submarine bases, bomber airfields), command and control sites, and storage depots first. The strategy is called </a:t>
            </a:r>
            <a:r>
              <a:rPr lang="en-US" sz="3600" dirty="0">
                <a:solidFill>
                  <a:schemeClr val="accent4">
                    <a:lumMod val="60000"/>
                    <a:lumOff val="40000"/>
                  </a:schemeClr>
                </a:solidFill>
                <a:hlinkClick r:id="rId3" tooltip="Counterforce">
                  <a:extLst>
                    <a:ext uri="{A12FA001-AC4F-418D-AE19-62706E023703}">
                      <ahyp:hlinkClr xmlns:ahyp="http://schemas.microsoft.com/office/drawing/2018/hyperlinkcolor" val="tx"/>
                    </a:ext>
                  </a:extLst>
                </a:hlinkClick>
              </a:rPr>
              <a:t>counterforce</a:t>
            </a:r>
            <a:r>
              <a:rPr lang="en-US" sz="3600" dirty="0"/>
              <a:t>.</a:t>
            </a:r>
            <a:endParaRPr kumimoji="0" lang="en-US" sz="11500" b="0" i="0" u="none" strike="noStrike" cap="none" spc="0" normalizeH="0" baseline="54545" dirty="0">
              <a:ln>
                <a:noFill/>
              </a:ln>
              <a:solidFill>
                <a:srgbClr val="FFFFFF"/>
              </a:solidFill>
              <a:effectLst/>
              <a:uFillTx/>
              <a:latin typeface="+mn-lt"/>
              <a:ea typeface="+mj-ea"/>
              <a:cs typeface="+mj-cs"/>
              <a:sym typeface="Open Sans"/>
            </a:endParaRPr>
          </a:p>
        </p:txBody>
      </p:sp>
      <p:pic>
        <p:nvPicPr>
          <p:cNvPr id="3" name="Picture 2">
            <a:hlinkClick r:id="rId4"/>
            <a:extLst>
              <a:ext uri="{FF2B5EF4-FFF2-40B4-BE49-F238E27FC236}">
                <a16:creationId xmlns:a16="http://schemas.microsoft.com/office/drawing/2014/main" id="{566EB99D-75C2-4510-B133-0CE6D731D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0200" y="3718134"/>
            <a:ext cx="10904268" cy="7039947"/>
          </a:xfrm>
          <a:prstGeom prst="rect">
            <a:avLst/>
          </a:prstGeom>
        </p:spPr>
      </p:pic>
      <p:sp>
        <p:nvSpPr>
          <p:cNvPr id="9" name="Shape 49">
            <a:extLst>
              <a:ext uri="{FF2B5EF4-FFF2-40B4-BE49-F238E27FC236}">
                <a16:creationId xmlns:a16="http://schemas.microsoft.com/office/drawing/2014/main" id="{20E1AA90-A9F2-4653-A4BD-F6C53C5BA3CD}"/>
              </a:ext>
            </a:extLst>
          </p:cNvPr>
          <p:cNvSpPr/>
          <p:nvPr/>
        </p:nvSpPr>
        <p:spPr>
          <a:xfrm>
            <a:off x="1912127" y="2124133"/>
            <a:ext cx="20559739"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000" dirty="0">
                <a:latin typeface="+mj-lt"/>
                <a:ea typeface="Lato Medium" panose="020F0502020204030203" pitchFamily="34" charset="0"/>
                <a:cs typeface="Lato Medium" panose="020F0502020204030203" pitchFamily="34" charset="0"/>
              </a:rPr>
              <a:t>Signaling the Apocalypse: Talking to Submarines</a:t>
            </a:r>
            <a:endParaRPr sz="6000" dirty="0">
              <a:latin typeface="+mj-lt"/>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82943072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30" y="85721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7200" dirty="0">
                <a:latin typeface="+mj-lt"/>
                <a:ea typeface="Lato Medium" panose="020F0502020204030203" pitchFamily="34" charset="0"/>
                <a:cs typeface="Lato Medium" panose="020F0502020204030203" pitchFamily="34" charset="0"/>
              </a:rPr>
              <a:t>Extremely Low Frequency (ELF and ULF) Waves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1912130" y="3059797"/>
            <a:ext cx="12821479" cy="58477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dirty="0">
                <a:latin typeface="+mn-lt"/>
              </a:rPr>
              <a:t>“Results of our ionospheric HF heating experiments to generate </a:t>
            </a:r>
            <a:r>
              <a:rPr lang="en-US" sz="4000" b="1" dirty="0"/>
              <a:t>artificial acoustic-gravity waves (AGW)</a:t>
            </a:r>
            <a:r>
              <a:rPr lang="en-US" sz="4000" dirty="0"/>
              <a:t> and </a:t>
            </a:r>
            <a:r>
              <a:rPr lang="en-US" sz="4000" b="1" dirty="0"/>
              <a:t>traveling ionospheric disturbances (TID)</a:t>
            </a:r>
            <a:r>
              <a:rPr lang="en-US" sz="4000" dirty="0"/>
              <a:t>, </a:t>
            </a:r>
            <a:r>
              <a:rPr lang="en-US" sz="4000" dirty="0">
                <a:latin typeface="+mn-lt"/>
              </a:rPr>
              <a:t>which were conducted at the High-frequency Active Auroral Research Program (HAARP) facility in </a:t>
            </a:r>
            <a:r>
              <a:rPr lang="en-US" sz="4000" dirty="0" err="1">
                <a:latin typeface="+mn-lt"/>
              </a:rPr>
              <a:t>Gakona</a:t>
            </a:r>
            <a:r>
              <a:rPr lang="en-US" sz="4000" dirty="0">
                <a:latin typeface="+mn-lt"/>
              </a:rPr>
              <a:t>, Alaska.</a:t>
            </a:r>
          </a:p>
          <a:p>
            <a:endParaRPr lang="en-US" sz="4000" dirty="0">
              <a:latin typeface="+mn-lt"/>
            </a:endParaRPr>
          </a:p>
          <a:p>
            <a:r>
              <a:rPr lang="en-US" sz="4000" dirty="0">
                <a:latin typeface="+mn-lt"/>
              </a:rPr>
              <a:t>The result of our experiments at the HAARP facility indicates that artificial AGW/TID can be generated in the ionosphere by the means of a modulated HF heating.</a:t>
            </a:r>
          </a:p>
          <a:p>
            <a:endParaRPr lang="en-US" sz="4000" dirty="0">
              <a:latin typeface="+mn-lt"/>
            </a:endParaRPr>
          </a:p>
          <a:p>
            <a:r>
              <a:rPr lang="en-US" sz="4000" dirty="0">
                <a:latin typeface="+mn-lt"/>
              </a:rPr>
              <a:t>During the modulated heating, MUIR radar detected that the wind velocity outside the heated plasma volume was oscillating periodically with the same frequency as that of the heater power modulation cycle.”</a:t>
            </a:r>
          </a:p>
          <a:p>
            <a:r>
              <a:rPr lang="en-US" sz="40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Generation of Artificial Acoustic-Gravity Waves and Traveling Ionospheric Disturbances in HF Heating Experiments</a:t>
            </a:r>
            <a:endParaRPr lang="en-US" sz="4000" dirty="0">
              <a:solidFill>
                <a:schemeClr val="accent4">
                  <a:lumMod val="60000"/>
                  <a:lumOff val="40000"/>
                </a:schemeClr>
              </a:solidFill>
            </a:endParaRPr>
          </a:p>
          <a:p>
            <a:endParaRPr kumimoji="0" lang="en-US" sz="4000" b="0" i="0" u="none" strike="noStrike" cap="none" spc="0" normalizeH="0" baseline="54545" dirty="0">
              <a:ln>
                <a:noFill/>
              </a:ln>
              <a:solidFill>
                <a:srgbClr val="FFFFFF"/>
              </a:solidFill>
              <a:effectLst/>
              <a:uFillTx/>
              <a:latin typeface="+mn-lt"/>
              <a:ea typeface="+mj-ea"/>
              <a:cs typeface="+mj-cs"/>
              <a:sym typeface="Open Sans"/>
            </a:endParaRPr>
          </a:p>
        </p:txBody>
      </p:sp>
      <p:sp>
        <p:nvSpPr>
          <p:cNvPr id="9" name="Shape 49">
            <a:extLst>
              <a:ext uri="{FF2B5EF4-FFF2-40B4-BE49-F238E27FC236}">
                <a16:creationId xmlns:a16="http://schemas.microsoft.com/office/drawing/2014/main" id="{B45E082A-525F-4487-A505-A4DBE493E7B8}"/>
              </a:ext>
            </a:extLst>
          </p:cNvPr>
          <p:cNvSpPr/>
          <p:nvPr/>
        </p:nvSpPr>
        <p:spPr>
          <a:xfrm>
            <a:off x="553830" y="1993936"/>
            <a:ext cx="23537811"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latin typeface="+mj-lt"/>
                <a:ea typeface="Lato Medium" panose="020F0502020204030203" pitchFamily="34" charset="0"/>
                <a:cs typeface="Lato Medium" panose="020F0502020204030203" pitchFamily="34" charset="0"/>
              </a:rPr>
              <a:t>Artificial Gravity Waves (AGW) and </a:t>
            </a:r>
            <a:r>
              <a:rPr lang="en-US" sz="4800" b="1" dirty="0"/>
              <a:t>Traveling Ionospheric Disturbances (TID)</a:t>
            </a:r>
            <a:r>
              <a:rPr lang="en-US" sz="4800" dirty="0"/>
              <a:t> </a:t>
            </a:r>
            <a:endParaRPr sz="4800" dirty="0">
              <a:latin typeface="+mj-lt"/>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7154D736-4D19-4D75-94F8-F1833E322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75426" y="2835191"/>
            <a:ext cx="6064207" cy="5377466"/>
          </a:xfrm>
          <a:prstGeom prst="rect">
            <a:avLst/>
          </a:prstGeom>
        </p:spPr>
      </p:pic>
      <p:pic>
        <p:nvPicPr>
          <p:cNvPr id="11" name="Picture 10">
            <a:hlinkClick r:id="rId5"/>
            <a:extLst>
              <a:ext uri="{FF2B5EF4-FFF2-40B4-BE49-F238E27FC236}">
                <a16:creationId xmlns:a16="http://schemas.microsoft.com/office/drawing/2014/main" id="{9C27D542-34DE-4942-BA94-EF9644A72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830" y="8663573"/>
            <a:ext cx="8407400" cy="2667000"/>
          </a:xfrm>
          <a:prstGeom prst="rect">
            <a:avLst/>
          </a:prstGeom>
        </p:spPr>
      </p:pic>
      <p:pic>
        <p:nvPicPr>
          <p:cNvPr id="13" name="Picture 12">
            <a:hlinkClick r:id="rId7"/>
            <a:extLst>
              <a:ext uri="{FF2B5EF4-FFF2-40B4-BE49-F238E27FC236}">
                <a16:creationId xmlns:a16="http://schemas.microsoft.com/office/drawing/2014/main" id="{3F0C8D74-8273-443D-A7C2-28B03DC184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3426" y="9222373"/>
            <a:ext cx="6413500" cy="1549400"/>
          </a:xfrm>
          <a:prstGeom prst="rect">
            <a:avLst/>
          </a:prstGeom>
        </p:spPr>
      </p:pic>
      <p:pic>
        <p:nvPicPr>
          <p:cNvPr id="15" name="Picture 14">
            <a:hlinkClick r:id="rId9"/>
            <a:extLst>
              <a:ext uri="{FF2B5EF4-FFF2-40B4-BE49-F238E27FC236}">
                <a16:creationId xmlns:a16="http://schemas.microsoft.com/office/drawing/2014/main" id="{C10205B7-CC98-4CCA-95A4-2DB978DD51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73679" y="8663573"/>
            <a:ext cx="8267700" cy="2667000"/>
          </a:xfrm>
          <a:prstGeom prst="rect">
            <a:avLst/>
          </a:prstGeom>
        </p:spPr>
      </p:pic>
    </p:spTree>
    <p:extLst>
      <p:ext uri="{BB962C8B-B14F-4D97-AF65-F5344CB8AC3E}">
        <p14:creationId xmlns:p14="http://schemas.microsoft.com/office/powerpoint/2010/main" val="27624552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30" y="85721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7200" dirty="0">
                <a:latin typeface="+mj-lt"/>
                <a:ea typeface="Lato Medium" panose="020F0502020204030203" pitchFamily="34" charset="0"/>
                <a:cs typeface="Lato Medium" panose="020F0502020204030203" pitchFamily="34" charset="0"/>
              </a:rPr>
              <a:t>Extremely Low Frequency (ELF and ULF) Waves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1612049" y="3369259"/>
            <a:ext cx="12821479" cy="86792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b="1" dirty="0">
                <a:latin typeface="+mn-lt"/>
              </a:rPr>
              <a:t>Extremely Low Frequency (ELF) waves: </a:t>
            </a:r>
            <a:r>
              <a:rPr lang="en-US" sz="4400" dirty="0">
                <a:latin typeface="+mn-lt"/>
              </a:rPr>
              <a:t>ELF waves up to 100 Hz are once more naturally occurring, but they can also be produced artificially (such as for the Navy’s Project Sanguine for submarine communication). ELF-waves are not normally noticed by the unaided senses, yet their </a:t>
            </a:r>
            <a:r>
              <a:rPr lang="en-US" sz="4400" dirty="0">
                <a:solidFill>
                  <a:schemeClr val="accent4">
                    <a:lumMod val="60000"/>
                    <a:lumOff val="40000"/>
                  </a:schemeClr>
                </a:solidFill>
              </a:rPr>
              <a:t>resonant effect upon the human body</a:t>
            </a:r>
            <a:r>
              <a:rPr lang="en-US" sz="4400" dirty="0">
                <a:solidFill>
                  <a:srgbClr val="C00000"/>
                </a:solidFill>
                <a:latin typeface="+mn-lt"/>
              </a:rPr>
              <a:t> </a:t>
            </a:r>
            <a:r>
              <a:rPr lang="en-US" sz="4400" dirty="0">
                <a:solidFill>
                  <a:schemeClr val="bg1"/>
                </a:solidFill>
                <a:latin typeface="+mn-lt"/>
              </a:rPr>
              <a:t>has</a:t>
            </a:r>
            <a:r>
              <a:rPr lang="en-US" sz="4400" dirty="0">
                <a:latin typeface="+mn-lt"/>
              </a:rPr>
              <a:t> been connected to both physiological disorders and emotional distortion.</a:t>
            </a:r>
          </a:p>
          <a:p>
            <a:r>
              <a:rPr lang="en-US" sz="4400" dirty="0">
                <a:solidFill>
                  <a:schemeClr val="accent4">
                    <a:lumMod val="60000"/>
                    <a:lumOff val="40000"/>
                  </a:schemeClr>
                </a:solidFill>
                <a:ea typeface="Helvetica Neue"/>
                <a:cs typeface="Helvetica Neue"/>
                <a:sym typeface="Helvetica Neue"/>
                <a:hlinkClick r:id="rId3">
                  <a:extLst>
                    <a:ext uri="{A12FA001-AC4F-418D-AE19-62706E023703}">
                      <ahyp:hlinkClr xmlns:ahyp="http://schemas.microsoft.com/office/drawing/2018/hyperlinkcolor" val="tx"/>
                    </a:ext>
                  </a:extLst>
                </a:hlinkClick>
              </a:rPr>
              <a:t>"From PSYOP to </a:t>
            </a:r>
            <a:r>
              <a:rPr lang="en-US" sz="4400" dirty="0" err="1">
                <a:solidFill>
                  <a:schemeClr val="accent4">
                    <a:lumMod val="60000"/>
                    <a:lumOff val="40000"/>
                  </a:schemeClr>
                </a:solidFill>
                <a:ea typeface="Helvetica Neue"/>
                <a:cs typeface="Helvetica Neue"/>
                <a:sym typeface="Helvetica Neue"/>
                <a:hlinkClick r:id="rId3">
                  <a:extLst>
                    <a:ext uri="{A12FA001-AC4F-418D-AE19-62706E023703}">
                      <ahyp:hlinkClr xmlns:ahyp="http://schemas.microsoft.com/office/drawing/2018/hyperlinkcolor" val="tx"/>
                    </a:ext>
                  </a:extLst>
                </a:hlinkClick>
              </a:rPr>
              <a:t>MindWar</a:t>
            </a:r>
            <a:r>
              <a:rPr lang="en-US" sz="4400" dirty="0">
                <a:solidFill>
                  <a:schemeClr val="accent4">
                    <a:lumMod val="60000"/>
                    <a:lumOff val="40000"/>
                  </a:schemeClr>
                </a:solidFill>
                <a:ea typeface="Helvetica Neue"/>
                <a:cs typeface="Helvetica Neue"/>
                <a:sym typeface="Helvetica Neue"/>
                <a:hlinkClick r:id="rId3">
                  <a:extLst>
                    <a:ext uri="{A12FA001-AC4F-418D-AE19-62706E023703}">
                      <ahyp:hlinkClr xmlns:ahyp="http://schemas.microsoft.com/office/drawing/2018/hyperlinkcolor" val="tx"/>
                    </a:ext>
                  </a:extLst>
                </a:hlinkClick>
              </a:rPr>
              <a:t>: The Psychology of Victory.“</a:t>
            </a:r>
            <a:endParaRPr lang="en-US" sz="4400" dirty="0">
              <a:solidFill>
                <a:schemeClr val="accent4">
                  <a:lumMod val="60000"/>
                  <a:lumOff val="40000"/>
                </a:schemeClr>
              </a:solidFill>
              <a:ea typeface="Helvetica Neue"/>
              <a:cs typeface="Helvetica Neue"/>
              <a:sym typeface="Helvetica Neue"/>
            </a:endParaRPr>
          </a:p>
          <a:p>
            <a:endParaRPr lang="en-US" sz="4400" dirty="0">
              <a:latin typeface="+mn-lt"/>
              <a:sym typeface="Helvetica Neue"/>
            </a:endParaRPr>
          </a:p>
          <a:p>
            <a:endParaRPr lang="en-US" sz="4400" dirty="0">
              <a:latin typeface="+mn-lt"/>
            </a:endParaRPr>
          </a:p>
          <a:p>
            <a:r>
              <a:rPr lang="en-US" sz="4400" b="1" dirty="0">
                <a:latin typeface="+mn-lt"/>
              </a:rPr>
              <a:t>HAARP program, and not controlled by the global community, will create weapons capable of breaking radio communication lines and equipment installed on spaceships and rockets, provoke serious accidents in electricity networks and in oil and gas pipelines and </a:t>
            </a:r>
            <a:r>
              <a:rPr lang="en-US" sz="4400" b="1" dirty="0">
                <a:solidFill>
                  <a:schemeClr val="accent4">
                    <a:lumMod val="60000"/>
                    <a:lumOff val="40000"/>
                  </a:schemeClr>
                </a:solidFill>
              </a:rPr>
              <a:t>have a negative impact on the mental health of people populating entire regions</a:t>
            </a:r>
            <a:r>
              <a:rPr lang="en-US" sz="4400" dirty="0">
                <a:latin typeface="+mn-lt"/>
              </a:rPr>
              <a:t>, the deputies said. </a:t>
            </a:r>
            <a:r>
              <a:rPr lang="en-US" sz="4400" b="1" dirty="0">
                <a:latin typeface="+mn-lt"/>
              </a:rPr>
              <a:t>They demanded that an international ban be put on such large-scale geophysical experiments.</a:t>
            </a:r>
          </a:p>
          <a:p>
            <a:r>
              <a:rPr lang="en-US" sz="4400" b="1"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Russian parliament concerned about US plans to develop new weapon</a:t>
            </a:r>
            <a:endParaRPr lang="en-US" sz="4400" b="1" dirty="0">
              <a:solidFill>
                <a:schemeClr val="accent4">
                  <a:lumMod val="60000"/>
                  <a:lumOff val="40000"/>
                </a:schemeClr>
              </a:solidFill>
            </a:endParaRPr>
          </a:p>
          <a:p>
            <a:endParaRPr kumimoji="0" lang="en-US" sz="4400" b="0" i="0" u="none" strike="noStrike" cap="none" spc="0" normalizeH="0" baseline="54545" dirty="0">
              <a:ln>
                <a:noFill/>
              </a:ln>
              <a:solidFill>
                <a:srgbClr val="FFFFFF"/>
              </a:solidFill>
              <a:effectLst/>
              <a:uFillTx/>
              <a:latin typeface="+mn-lt"/>
              <a:ea typeface="+mj-ea"/>
              <a:cs typeface="+mj-cs"/>
              <a:sym typeface="Open Sans"/>
            </a:endParaRPr>
          </a:p>
          <a:p>
            <a:endParaRPr kumimoji="0" lang="en-US" sz="4400" b="0" i="0" u="none" strike="noStrike" cap="none" spc="0" normalizeH="0" baseline="54545" dirty="0">
              <a:ln>
                <a:noFill/>
              </a:ln>
              <a:solidFill>
                <a:srgbClr val="FFFFFF"/>
              </a:solidFill>
              <a:effectLst/>
              <a:uFillTx/>
              <a:latin typeface="+mn-lt"/>
              <a:ea typeface="+mj-ea"/>
              <a:cs typeface="+mj-cs"/>
              <a:sym typeface="Open Sans"/>
            </a:endParaRPr>
          </a:p>
        </p:txBody>
      </p:sp>
      <p:sp>
        <p:nvSpPr>
          <p:cNvPr id="9" name="Shape 49">
            <a:extLst>
              <a:ext uri="{FF2B5EF4-FFF2-40B4-BE49-F238E27FC236}">
                <a16:creationId xmlns:a16="http://schemas.microsoft.com/office/drawing/2014/main" id="{B45E082A-525F-4487-A505-A4DBE493E7B8}"/>
              </a:ext>
            </a:extLst>
          </p:cNvPr>
          <p:cNvSpPr/>
          <p:nvPr/>
        </p:nvSpPr>
        <p:spPr>
          <a:xfrm>
            <a:off x="1612049" y="1993936"/>
            <a:ext cx="21159902"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latin typeface="+mj-lt"/>
                <a:ea typeface="Lato Medium" panose="020F0502020204030203" pitchFamily="34" charset="0"/>
                <a:cs typeface="Lato Medium" panose="020F0502020204030203" pitchFamily="34" charset="0"/>
              </a:rPr>
              <a:t>Mind Control – Influencing Nervous Systems by Electrical Methods</a:t>
            </a:r>
            <a:endParaRPr sz="4800" dirty="0">
              <a:latin typeface="+mj-lt"/>
              <a:ea typeface="Lato Black" panose="020F0502020204030203" pitchFamily="34" charset="0"/>
              <a:cs typeface="Lato Black" panose="020F0502020204030203" pitchFamily="34" charset="0"/>
            </a:endParaRPr>
          </a:p>
        </p:txBody>
      </p:sp>
      <p:pic>
        <p:nvPicPr>
          <p:cNvPr id="3" name="Picture 2">
            <a:hlinkClick r:id="rId5"/>
            <a:extLst>
              <a:ext uri="{FF2B5EF4-FFF2-40B4-BE49-F238E27FC236}">
                <a16:creationId xmlns:a16="http://schemas.microsoft.com/office/drawing/2014/main" id="{2A6DB27A-FBDC-4FB8-91EF-0821FF9E5B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81233" y="3415146"/>
            <a:ext cx="8953500" cy="3810000"/>
          </a:xfrm>
          <a:prstGeom prst="rect">
            <a:avLst/>
          </a:prstGeom>
        </p:spPr>
      </p:pic>
      <p:pic>
        <p:nvPicPr>
          <p:cNvPr id="6" name="Picture 5">
            <a:hlinkClick r:id="rId5"/>
            <a:extLst>
              <a:ext uri="{FF2B5EF4-FFF2-40B4-BE49-F238E27FC236}">
                <a16:creationId xmlns:a16="http://schemas.microsoft.com/office/drawing/2014/main" id="{0BAB3D3F-0AD5-4176-BA88-D054935CB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33528" y="7708908"/>
            <a:ext cx="9241782" cy="3263892"/>
          </a:xfrm>
          <a:prstGeom prst="rect">
            <a:avLst/>
          </a:prstGeom>
          <a:solidFill>
            <a:schemeClr val="bg1"/>
          </a:solidFill>
        </p:spPr>
      </p:pic>
    </p:spTree>
    <p:extLst>
      <p:ext uri="{BB962C8B-B14F-4D97-AF65-F5344CB8AC3E}">
        <p14:creationId xmlns:p14="http://schemas.microsoft.com/office/powerpoint/2010/main" val="421502204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exels-photo-filtered.jpe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4987" y="0"/>
            <a:ext cx="27723659" cy="13718096"/>
          </a:xfrm>
          <a:prstGeom prst="rect">
            <a:avLst/>
          </a:prstGeom>
          <a:solidFill>
            <a:schemeClr val="tx1"/>
          </a:solidFill>
          <a:ln w="12700">
            <a:miter lim="400000"/>
          </a:ln>
        </p:spPr>
      </p:pic>
    </p:spTree>
    <p:extLst>
      <p:ext uri="{BB962C8B-B14F-4D97-AF65-F5344CB8AC3E}">
        <p14:creationId xmlns:p14="http://schemas.microsoft.com/office/powerpoint/2010/main" val="222651704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30" y="85721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7200" dirty="0">
                <a:latin typeface="+mj-lt"/>
                <a:ea typeface="Lato Medium" panose="020F0502020204030203" pitchFamily="34" charset="0"/>
                <a:cs typeface="Lato Medium" panose="020F0502020204030203" pitchFamily="34" charset="0"/>
              </a:rPr>
              <a:t>Extremely Low Frequency (ELF and ULF) Waves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40</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1383449" y="2957153"/>
            <a:ext cx="10419753" cy="10279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dirty="0">
                <a:latin typeface="+mn-lt"/>
              </a:rPr>
              <a:t>Schumann resonances: 7.83, 14, 20, 26, 33, 39 &amp; 45 Hz.</a:t>
            </a:r>
          </a:p>
          <a:p>
            <a:r>
              <a:rPr lang="en-US" sz="4800" dirty="0">
                <a:latin typeface="+mn-lt"/>
              </a:rPr>
              <a:t>Resonant frequency of the planet Earth which is 10 Hz as Nikola Tesla discovered.</a:t>
            </a:r>
          </a:p>
          <a:p>
            <a:endParaRPr lang="en-US" sz="4800" dirty="0">
              <a:latin typeface="+mn-lt"/>
            </a:endParaRPr>
          </a:p>
          <a:p>
            <a:r>
              <a:rPr lang="en-US" sz="6000" dirty="0">
                <a:solidFill>
                  <a:schemeClr val="accent4">
                    <a:lumMod val="60000"/>
                    <a:lumOff val="40000"/>
                  </a:schemeClr>
                </a:solidFill>
              </a:rPr>
              <a:t>Damaging this planetary heartbeat could be detrimental to all life on this planet.</a:t>
            </a:r>
            <a:r>
              <a:rPr lang="en-US" sz="4400" dirty="0">
                <a:latin typeface="+mn-lt"/>
              </a:rPr>
              <a:t> </a:t>
            </a:r>
          </a:p>
          <a:p>
            <a:endParaRPr lang="en-US" sz="4400" dirty="0">
              <a:latin typeface="+mn-lt"/>
            </a:endParaRPr>
          </a:p>
          <a:p>
            <a:r>
              <a:rPr lang="en-US" sz="4400" dirty="0">
                <a:latin typeface="+mn-lt"/>
              </a:rPr>
              <a:t>In the name of progress, this Earth Pulse is now threatened with the ever-growing phenomenon of man-made electro-pollution in an advancing technological age.</a:t>
            </a:r>
          </a:p>
          <a:p>
            <a:endParaRPr lang="en-US" sz="3600" dirty="0">
              <a:latin typeface="+mn-lt"/>
            </a:endParaRPr>
          </a:p>
          <a:p>
            <a:r>
              <a:rPr lang="en-US" sz="3600" dirty="0">
                <a:latin typeface="+mn-lt"/>
              </a:rPr>
              <a:t>Brainwave Evolution: Lewis B. Hainsworth was among the first to suggest that human health is linked to a geophysical framework by way of the naturally occurring Schumann ELF (extremely low frequencies).  His theory identified naturally occurring features which determine the frequency spectrum of human brain-wave rhythms. He concluded that </a:t>
            </a:r>
            <a:r>
              <a:rPr lang="en-US" sz="3600" dirty="0">
                <a:solidFill>
                  <a:schemeClr val="accent4">
                    <a:lumMod val="60000"/>
                    <a:lumOff val="40000"/>
                  </a:schemeClr>
                </a:solidFill>
              </a:rPr>
              <a:t>the frequencies of human brain-waves evolved in response to these signals</a:t>
            </a:r>
            <a:r>
              <a:rPr lang="en-US" sz="3600" dirty="0">
                <a:solidFill>
                  <a:schemeClr val="bg1"/>
                </a:solidFill>
              </a:rPr>
              <a:t>.</a:t>
            </a:r>
            <a:r>
              <a:rPr lang="en-US" sz="3600" dirty="0">
                <a:solidFill>
                  <a:schemeClr val="accent4">
                    <a:lumMod val="60000"/>
                    <a:lumOff val="40000"/>
                  </a:schemeClr>
                </a:solidFill>
              </a:rPr>
              <a:t> </a:t>
            </a:r>
          </a:p>
          <a:p>
            <a:endParaRPr lang="en-US" sz="3600" dirty="0">
              <a:solidFill>
                <a:schemeClr val="accent4">
                  <a:lumMod val="60000"/>
                  <a:lumOff val="40000"/>
                </a:schemeClr>
              </a:solidFill>
              <a:hlinkClick r:id="rId3">
                <a:extLst>
                  <a:ext uri="{A12FA001-AC4F-418D-AE19-62706E023703}">
                    <ahyp:hlinkClr xmlns:ahyp="http://schemas.microsoft.com/office/drawing/2018/hyperlinkcolor" val="tx"/>
                  </a:ext>
                </a:extLst>
              </a:hlinkClick>
            </a:endParaRPr>
          </a:p>
          <a:p>
            <a:r>
              <a:rPr lang="en-US" sz="4000" dirty="0">
                <a:solidFill>
                  <a:schemeClr val="accent4">
                    <a:lumMod val="60000"/>
                    <a:lumOff val="40000"/>
                  </a:schemeClr>
                </a:solidFill>
                <a:ea typeface="Helvetica Neue"/>
                <a:cs typeface="Helvetica Neue"/>
                <a:sym typeface="Helvetica Neue"/>
                <a:hlinkClick r:id="rId3">
                  <a:extLst>
                    <a:ext uri="{A12FA001-AC4F-418D-AE19-62706E023703}">
                      <ahyp:hlinkClr xmlns:ahyp="http://schemas.microsoft.com/office/drawing/2018/hyperlinkcolor" val="tx"/>
                    </a:ext>
                  </a:extLst>
                </a:hlinkClick>
              </a:rPr>
              <a:t>The Schumann Effect Part 1: How the Earth Influences Your Brain Waves</a:t>
            </a:r>
            <a:endParaRPr lang="en-US" sz="4000" dirty="0">
              <a:solidFill>
                <a:schemeClr val="accent4">
                  <a:lumMod val="60000"/>
                  <a:lumOff val="40000"/>
                </a:schemeClr>
              </a:solidFill>
              <a:ea typeface="Helvetica Neue"/>
              <a:cs typeface="Helvetica Neue"/>
              <a:sym typeface="Helvetica Neue"/>
            </a:endParaRPr>
          </a:p>
          <a:p>
            <a:endParaRPr lang="en-US" sz="4000" dirty="0">
              <a:latin typeface="+mn-lt"/>
            </a:endParaRPr>
          </a:p>
          <a:p>
            <a:endParaRPr lang="en-US" sz="4800" dirty="0">
              <a:latin typeface="+mn-lt"/>
            </a:endParaRPr>
          </a:p>
          <a:p>
            <a:endParaRPr lang="en-US" sz="4800" dirty="0">
              <a:latin typeface="+mn-lt"/>
            </a:endParaRPr>
          </a:p>
        </p:txBody>
      </p:sp>
      <p:sp>
        <p:nvSpPr>
          <p:cNvPr id="9" name="Shape 49">
            <a:extLst>
              <a:ext uri="{FF2B5EF4-FFF2-40B4-BE49-F238E27FC236}">
                <a16:creationId xmlns:a16="http://schemas.microsoft.com/office/drawing/2014/main" id="{B45E082A-525F-4487-A505-A4DBE493E7B8}"/>
              </a:ext>
            </a:extLst>
          </p:cNvPr>
          <p:cNvSpPr/>
          <p:nvPr/>
        </p:nvSpPr>
        <p:spPr>
          <a:xfrm>
            <a:off x="1612049" y="1993936"/>
            <a:ext cx="21159902"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latin typeface="+mj-lt"/>
                <a:ea typeface="Lato Medium" panose="020F0502020204030203" pitchFamily="34" charset="0"/>
                <a:cs typeface="Lato Medium" panose="020F0502020204030203" pitchFamily="34" charset="0"/>
              </a:rPr>
              <a:t>Mind Control – Snuffing the Schumann Resonance</a:t>
            </a:r>
            <a:endParaRPr sz="4800" dirty="0">
              <a:latin typeface="+mj-lt"/>
              <a:ea typeface="Lato Black" panose="020F0502020204030203" pitchFamily="34" charset="0"/>
              <a:cs typeface="Lato Black" panose="020F0502020204030203" pitchFamily="34" charset="0"/>
            </a:endParaRPr>
          </a:p>
        </p:txBody>
      </p:sp>
      <p:pic>
        <p:nvPicPr>
          <p:cNvPr id="3" name="Picture 2">
            <a:hlinkClick r:id="rId4"/>
            <a:extLst>
              <a:ext uri="{FF2B5EF4-FFF2-40B4-BE49-F238E27FC236}">
                <a16:creationId xmlns:a16="http://schemas.microsoft.com/office/drawing/2014/main" id="{2A6DB27A-FBDC-4FB8-91EF-0821FF9E5B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0799" y="3598026"/>
            <a:ext cx="11295280" cy="7123314"/>
          </a:xfrm>
          <a:prstGeom prst="rect">
            <a:avLst/>
          </a:prstGeom>
        </p:spPr>
      </p:pic>
    </p:spTree>
    <p:extLst>
      <p:ext uri="{BB962C8B-B14F-4D97-AF65-F5344CB8AC3E}">
        <p14:creationId xmlns:p14="http://schemas.microsoft.com/office/powerpoint/2010/main" val="401202542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30" y="85721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7200" dirty="0">
                <a:latin typeface="+mj-lt"/>
                <a:ea typeface="Lato Medium" panose="020F0502020204030203" pitchFamily="34" charset="0"/>
                <a:cs typeface="Lato Medium" panose="020F0502020204030203" pitchFamily="34" charset="0"/>
              </a:rPr>
              <a:t>Extremely Low Frequency (ELF and ULF) Waves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41</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9064487" y="4134609"/>
            <a:ext cx="14690035"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9600" dirty="0">
                <a:latin typeface="+mn-lt"/>
              </a:rPr>
              <a:t>The ELF and ULF produced by HAARP may have effects on EMF sensitive individuals and unknown effects on all life forms on Earth due to interaction and interruption of the Schumann Resonances, but currently: </a:t>
            </a:r>
            <a:r>
              <a:rPr lang="en-US" sz="9600" dirty="0">
                <a:solidFill>
                  <a:schemeClr val="accent4">
                    <a:lumMod val="60000"/>
                    <a:lumOff val="40000"/>
                  </a:schemeClr>
                </a:solidFill>
                <a:latin typeface="+mn-lt"/>
              </a:rPr>
              <a:t>HAARP CANNOT CONTROL YOUR MIND!</a:t>
            </a:r>
          </a:p>
        </p:txBody>
      </p:sp>
      <p:sp>
        <p:nvSpPr>
          <p:cNvPr id="9" name="Shape 49">
            <a:extLst>
              <a:ext uri="{FF2B5EF4-FFF2-40B4-BE49-F238E27FC236}">
                <a16:creationId xmlns:a16="http://schemas.microsoft.com/office/drawing/2014/main" id="{B45E082A-525F-4487-A505-A4DBE493E7B8}"/>
              </a:ext>
            </a:extLst>
          </p:cNvPr>
          <p:cNvSpPr/>
          <p:nvPr/>
        </p:nvSpPr>
        <p:spPr>
          <a:xfrm>
            <a:off x="1612049" y="1993936"/>
            <a:ext cx="21159902"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latin typeface="+mj-lt"/>
                <a:ea typeface="Lato Medium" panose="020F0502020204030203" pitchFamily="34" charset="0"/>
                <a:cs typeface="Lato Medium" panose="020F0502020204030203" pitchFamily="34" charset="0"/>
              </a:rPr>
              <a:t>Mind Control – Not Really Practical, Yet</a:t>
            </a:r>
            <a:endParaRPr sz="4800" dirty="0">
              <a:latin typeface="+mj-lt"/>
              <a:ea typeface="Lato Black" panose="020F0502020204030203" pitchFamily="34" charset="0"/>
              <a:cs typeface="Lato Black" panose="020F0502020204030203" pitchFamily="34" charset="0"/>
            </a:endParaRPr>
          </a:p>
        </p:txBody>
      </p:sp>
      <p:pic>
        <p:nvPicPr>
          <p:cNvPr id="4" name="Picture 3">
            <a:extLst>
              <a:ext uri="{FF2B5EF4-FFF2-40B4-BE49-F238E27FC236}">
                <a16:creationId xmlns:a16="http://schemas.microsoft.com/office/drawing/2014/main" id="{6DE54BB7-1900-4AD8-ACB2-E7804B31E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473" y="3630321"/>
            <a:ext cx="7008631" cy="7008631"/>
          </a:xfrm>
          <a:prstGeom prst="rect">
            <a:avLst/>
          </a:prstGeom>
        </p:spPr>
      </p:pic>
    </p:spTree>
    <p:extLst>
      <p:ext uri="{BB962C8B-B14F-4D97-AF65-F5344CB8AC3E}">
        <p14:creationId xmlns:p14="http://schemas.microsoft.com/office/powerpoint/2010/main" val="20831313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30" y="85721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7200" dirty="0">
                <a:latin typeface="+mj-lt"/>
                <a:ea typeface="Lato Medium" panose="020F0502020204030203" pitchFamily="34" charset="0"/>
                <a:cs typeface="Lato Medium" panose="020F0502020204030203" pitchFamily="34" charset="0"/>
              </a:rPr>
              <a:t>Creating Artificial Ionospheric Mirrors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42</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10120746" y="3478022"/>
            <a:ext cx="4197928" cy="8309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dirty="0"/>
              <a:t>This invention relates to generation of a Artificial Ionospheric Mirror (AIM), or a plasma layer in the atmosphere. The AIM is used like the ionosphere to reflect RF energy over great distances. A </a:t>
            </a:r>
            <a:r>
              <a:rPr lang="en-US" sz="4000" dirty="0" err="1"/>
              <a:t>tiltable</a:t>
            </a:r>
            <a:r>
              <a:rPr lang="en-US" sz="4000" dirty="0"/>
              <a:t> AIM is created by a heater antenna controlled in phase and frequency. The heater antenna phase shift scans a beam to paint a plasma layer. Frequency is changed to refocus at continually higher altitudes to tilt the plasma layer.</a:t>
            </a:r>
          </a:p>
          <a:p>
            <a:r>
              <a:rPr lang="en-US" sz="4000" dirty="0">
                <a:solidFill>
                  <a:schemeClr val="accent4">
                    <a:lumMod val="60000"/>
                    <a:lumOff val="40000"/>
                  </a:schemeClr>
                </a:solidFill>
                <a:latin typeface="+mn-lt"/>
              </a:rPr>
              <a:t>PATENT OWNED BY: </a:t>
            </a:r>
          </a:p>
          <a:p>
            <a:r>
              <a:rPr lang="en-US" sz="4000" dirty="0">
                <a:solidFill>
                  <a:schemeClr val="accent4">
                    <a:lumMod val="60000"/>
                    <a:lumOff val="40000"/>
                  </a:schemeClr>
                </a:solidFill>
                <a:latin typeface="+mn-lt"/>
              </a:rPr>
              <a:t>BAE SYSTEMS</a:t>
            </a:r>
            <a:endParaRPr lang="en-US" sz="3600" dirty="0">
              <a:solidFill>
                <a:schemeClr val="accent4">
                  <a:lumMod val="60000"/>
                  <a:lumOff val="40000"/>
                </a:schemeClr>
              </a:solidFill>
              <a:latin typeface="+mn-lt"/>
            </a:endParaRPr>
          </a:p>
        </p:txBody>
      </p:sp>
      <p:sp>
        <p:nvSpPr>
          <p:cNvPr id="9" name="Shape 49">
            <a:extLst>
              <a:ext uri="{FF2B5EF4-FFF2-40B4-BE49-F238E27FC236}">
                <a16:creationId xmlns:a16="http://schemas.microsoft.com/office/drawing/2014/main" id="{B45E082A-525F-4487-A505-A4DBE493E7B8}"/>
              </a:ext>
            </a:extLst>
          </p:cNvPr>
          <p:cNvSpPr/>
          <p:nvPr/>
        </p:nvSpPr>
        <p:spPr>
          <a:xfrm>
            <a:off x="1612049" y="1993936"/>
            <a:ext cx="21159902"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latin typeface="+mj-lt"/>
                <a:ea typeface="Lato Medium" panose="020F0502020204030203" pitchFamily="34" charset="0"/>
                <a:cs typeface="Lato Medium" panose="020F0502020204030203" pitchFamily="34" charset="0"/>
              </a:rPr>
              <a:t>Heating Plasma to Reflect Radio Signals</a:t>
            </a:r>
            <a:endParaRPr sz="4800" dirty="0">
              <a:latin typeface="+mj-lt"/>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6DE54BB7-1900-4AD8-ACB2-E7804B31E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63" y="3304309"/>
            <a:ext cx="9684701" cy="8125861"/>
          </a:xfrm>
          <a:prstGeom prst="rect">
            <a:avLst/>
          </a:prstGeom>
        </p:spPr>
      </p:pic>
      <p:pic>
        <p:nvPicPr>
          <p:cNvPr id="8" name="Picture 7">
            <a:hlinkClick r:id="rId5"/>
            <a:extLst>
              <a:ext uri="{FF2B5EF4-FFF2-40B4-BE49-F238E27FC236}">
                <a16:creationId xmlns:a16="http://schemas.microsoft.com/office/drawing/2014/main" id="{E74820FA-1FD3-4A73-85BF-A3611C365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2261" y="3562781"/>
            <a:ext cx="9684701" cy="7255455"/>
          </a:xfrm>
          <a:prstGeom prst="rect">
            <a:avLst/>
          </a:prstGeom>
        </p:spPr>
      </p:pic>
    </p:spTree>
    <p:extLst>
      <p:ext uri="{BB962C8B-B14F-4D97-AF65-F5344CB8AC3E}">
        <p14:creationId xmlns:p14="http://schemas.microsoft.com/office/powerpoint/2010/main" val="278185800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2130" y="85721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7200" dirty="0">
                <a:latin typeface="+mj-lt"/>
                <a:ea typeface="Lato Medium" panose="020F0502020204030203" pitchFamily="34" charset="0"/>
                <a:cs typeface="Lato Medium" panose="020F0502020204030203" pitchFamily="34" charset="0"/>
              </a:rPr>
              <a:t>Creating Artificial Ionospheric Mirrors</a:t>
            </a:r>
            <a:endParaRPr sz="7200" dirty="0">
              <a:latin typeface="+mj-lt"/>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43</a:t>
            </a:fld>
            <a:endParaRPr/>
          </a:p>
        </p:txBody>
      </p:sp>
      <p:sp>
        <p:nvSpPr>
          <p:cNvPr id="7" name="TextBox 6">
            <a:extLst>
              <a:ext uri="{FF2B5EF4-FFF2-40B4-BE49-F238E27FC236}">
                <a16:creationId xmlns:a16="http://schemas.microsoft.com/office/drawing/2014/main" id="{DB7D1C17-00F4-45BD-8127-971874FD3B6D}"/>
              </a:ext>
            </a:extLst>
          </p:cNvPr>
          <p:cNvSpPr txBox="1"/>
          <p:nvPr/>
        </p:nvSpPr>
        <p:spPr>
          <a:xfrm>
            <a:off x="239690" y="3002236"/>
            <a:ext cx="2390461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sz="4000" b="1" cap="all" dirty="0"/>
              <a:t>THE FUTURE OF SPYING </a:t>
            </a:r>
            <a:r>
              <a:rPr lang="en-US" sz="4000" b="1" dirty="0"/>
              <a:t>Earth’s atmosphere can be turned into massive surveillance system using LASERS, scientists discover</a:t>
            </a:r>
          </a:p>
          <a:p>
            <a:pPr algn="ctr"/>
            <a:r>
              <a:rPr lang="en-US" sz="4000" dirty="0"/>
              <a:t>British firm unveils research which shows that the atmosphere could be used to spy on ordinary citizens in unprecedented detail.</a:t>
            </a:r>
          </a:p>
          <a:p>
            <a:pPr algn="ctr"/>
            <a:r>
              <a:rPr lang="en-US" sz="4000" dirty="0">
                <a:solidFill>
                  <a:schemeClr val="accent4">
                    <a:lumMod val="60000"/>
                    <a:lumOff val="40000"/>
                  </a:schemeClr>
                </a:solidFill>
              </a:rPr>
              <a:t>TECHNOLOGY OWNED BY BAE SYSTEMS</a:t>
            </a:r>
          </a:p>
        </p:txBody>
      </p:sp>
      <p:sp>
        <p:nvSpPr>
          <p:cNvPr id="9" name="Shape 49">
            <a:extLst>
              <a:ext uri="{FF2B5EF4-FFF2-40B4-BE49-F238E27FC236}">
                <a16:creationId xmlns:a16="http://schemas.microsoft.com/office/drawing/2014/main" id="{B45E082A-525F-4487-A505-A4DBE493E7B8}"/>
              </a:ext>
            </a:extLst>
          </p:cNvPr>
          <p:cNvSpPr/>
          <p:nvPr/>
        </p:nvSpPr>
        <p:spPr>
          <a:xfrm>
            <a:off x="1612049" y="1993936"/>
            <a:ext cx="21159902" cy="69352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solidFill>
                  <a:schemeClr val="accent4">
                    <a:lumMod val="60000"/>
                    <a:lumOff val="40000"/>
                  </a:schemeClr>
                </a:solidFill>
                <a:latin typeface="+mj-lt"/>
                <a:ea typeface="Lato Medium" panose="020F0502020204030203" pitchFamily="34" charset="0"/>
                <a:cs typeface="Lato Medium" panose="020F0502020204030203" pitchFamily="34" charset="0"/>
                <a:hlinkClick r:id="rId3">
                  <a:extLst>
                    <a:ext uri="{A12FA001-AC4F-418D-AE19-62706E023703}">
                      <ahyp:hlinkClr xmlns:ahyp="http://schemas.microsoft.com/office/drawing/2018/hyperlinkcolor" val="tx"/>
                    </a:ext>
                  </a:extLst>
                </a:hlinkClick>
              </a:rPr>
              <a:t>Laser Developed Atmospheric Lens</a:t>
            </a:r>
            <a:r>
              <a:rPr lang="en-US" sz="4800" dirty="0">
                <a:solidFill>
                  <a:schemeClr val="accent4">
                    <a:lumMod val="60000"/>
                    <a:lumOff val="40000"/>
                  </a:schemeClr>
                </a:solidFill>
                <a:latin typeface="+mj-lt"/>
                <a:ea typeface="Lato Medium" panose="020F0502020204030203" pitchFamily="34" charset="0"/>
                <a:cs typeface="Lato Medium" panose="020F0502020204030203" pitchFamily="34" charset="0"/>
              </a:rPr>
              <a:t> </a:t>
            </a:r>
            <a:r>
              <a:rPr lang="en-US" sz="4800" dirty="0">
                <a:latin typeface="+mj-lt"/>
                <a:ea typeface="Lato Medium" panose="020F0502020204030203" pitchFamily="34" charset="0"/>
                <a:cs typeface="Lato Medium" panose="020F0502020204030203" pitchFamily="34" charset="0"/>
              </a:rPr>
              <a:t>(LDAL)</a:t>
            </a:r>
            <a:endParaRPr sz="4800" dirty="0">
              <a:latin typeface="+mj-lt"/>
              <a:ea typeface="Lato Black" panose="020F0502020204030203" pitchFamily="34" charset="0"/>
              <a:cs typeface="Lato Black" panose="020F0502020204030203" pitchFamily="34" charset="0"/>
            </a:endParaRPr>
          </a:p>
        </p:txBody>
      </p:sp>
      <p:pic>
        <p:nvPicPr>
          <p:cNvPr id="8" name="Picture 7">
            <a:hlinkClick r:id="rId4"/>
            <a:extLst>
              <a:ext uri="{FF2B5EF4-FFF2-40B4-BE49-F238E27FC236}">
                <a16:creationId xmlns:a16="http://schemas.microsoft.com/office/drawing/2014/main" id="{E74820FA-1FD3-4A73-85BF-A3611C365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91" y="4191814"/>
            <a:ext cx="10765994" cy="7177329"/>
          </a:xfrm>
          <a:prstGeom prst="rect">
            <a:avLst/>
          </a:prstGeom>
        </p:spPr>
      </p:pic>
      <p:pic>
        <p:nvPicPr>
          <p:cNvPr id="10" name="Picture 9">
            <a:hlinkClick r:id="rId4"/>
            <a:extLst>
              <a:ext uri="{FF2B5EF4-FFF2-40B4-BE49-F238E27FC236}">
                <a16:creationId xmlns:a16="http://schemas.microsoft.com/office/drawing/2014/main" id="{12DA2DA7-60E6-4C41-A3B6-AA5793B470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4613" y="4191815"/>
            <a:ext cx="12759696" cy="7177328"/>
          </a:xfrm>
          <a:prstGeom prst="rect">
            <a:avLst/>
          </a:prstGeom>
        </p:spPr>
      </p:pic>
    </p:spTree>
    <p:extLst>
      <p:ext uri="{BB962C8B-B14F-4D97-AF65-F5344CB8AC3E}">
        <p14:creationId xmlns:p14="http://schemas.microsoft.com/office/powerpoint/2010/main" val="133643927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exels-photo-filtered.jpe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0" y="-25128"/>
            <a:ext cx="24420090" cy="13736300"/>
          </a:xfrm>
          <a:prstGeom prst="rect">
            <a:avLst/>
          </a:prstGeom>
          <a:solidFill>
            <a:schemeClr val="tx1"/>
          </a:solidFill>
          <a:ln w="12700">
            <a:miter lim="400000"/>
          </a:ln>
        </p:spPr>
      </p:pic>
      <p:sp>
        <p:nvSpPr>
          <p:cNvPr id="6" name="Shape 49">
            <a:extLst>
              <a:ext uri="{FF2B5EF4-FFF2-40B4-BE49-F238E27FC236}">
                <a16:creationId xmlns:a16="http://schemas.microsoft.com/office/drawing/2014/main" id="{492F3253-FC51-49D5-BBD5-7AD062EEF8F4}"/>
              </a:ext>
            </a:extLst>
          </p:cNvPr>
          <p:cNvSpPr/>
          <p:nvPr/>
        </p:nvSpPr>
        <p:spPr>
          <a:xfrm>
            <a:off x="1912130" y="857215"/>
            <a:ext cx="20559739" cy="9889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7200" dirty="0">
                <a:effectLst>
                  <a:glow rad="228600">
                    <a:schemeClr val="accent2">
                      <a:satMod val="175000"/>
                      <a:alpha val="40000"/>
                    </a:schemeClr>
                  </a:glow>
                </a:effectLst>
                <a:latin typeface="+mj-lt"/>
                <a:ea typeface="Lato Medium" panose="020F0502020204030203" pitchFamily="34" charset="0"/>
                <a:cs typeface="Lato Medium" panose="020F0502020204030203" pitchFamily="34" charset="0"/>
              </a:rPr>
              <a:t>Creating Artificial Ionospheric Mirrors</a:t>
            </a:r>
            <a:endParaRPr sz="7200" dirty="0">
              <a:effectLst>
                <a:glow rad="228600">
                  <a:schemeClr val="accent2">
                    <a:satMod val="175000"/>
                    <a:alpha val="40000"/>
                  </a:schemeClr>
                </a:glow>
              </a:effectLst>
              <a:latin typeface="+mj-lt"/>
              <a:ea typeface="Lato Black" panose="020F0502020204030203" pitchFamily="34" charset="0"/>
              <a:cs typeface="Lato Black" panose="020F0502020204030203" pitchFamily="34" charset="0"/>
            </a:endParaRPr>
          </a:p>
        </p:txBody>
      </p:sp>
      <p:sp>
        <p:nvSpPr>
          <p:cNvPr id="7" name="Shape 49">
            <a:extLst>
              <a:ext uri="{FF2B5EF4-FFF2-40B4-BE49-F238E27FC236}">
                <a16:creationId xmlns:a16="http://schemas.microsoft.com/office/drawing/2014/main" id="{D515C392-12F6-4327-A858-8DD4C23189EA}"/>
              </a:ext>
            </a:extLst>
          </p:cNvPr>
          <p:cNvSpPr/>
          <p:nvPr/>
        </p:nvSpPr>
        <p:spPr>
          <a:xfrm>
            <a:off x="1612049" y="1993936"/>
            <a:ext cx="21159902" cy="693523"/>
          </a:xfrm>
          <a:prstGeom prst="rect">
            <a:avLst/>
          </a:prstGeom>
          <a:ln w="12700">
            <a:miter lim="400000"/>
          </a:ln>
          <a:effectLst>
            <a:glow rad="139700">
              <a:schemeClr val="bg1"/>
            </a:glo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4800" dirty="0">
                <a:solidFill>
                  <a:schemeClr val="bg1"/>
                </a:solidFill>
                <a:effectLst>
                  <a:glow rad="139700">
                    <a:schemeClr val="accent2">
                      <a:satMod val="175000"/>
                      <a:alpha val="40000"/>
                    </a:schemeClr>
                  </a:glow>
                </a:effectLst>
                <a:latin typeface="+mj-lt"/>
                <a:ea typeface="Lato Medium" panose="020F0502020204030203" pitchFamily="34" charset="0"/>
                <a:cs typeface="Lato Medium" panose="020F0502020204030203" pitchFamily="34" charset="0"/>
              </a:rPr>
              <a:t>Laser Developed Atmospheric Lens (LDAL)</a:t>
            </a:r>
            <a:endParaRPr sz="4800" dirty="0">
              <a:solidFill>
                <a:schemeClr val="bg1"/>
              </a:solidFill>
              <a:effectLst>
                <a:glow rad="139700">
                  <a:schemeClr val="accent2">
                    <a:satMod val="175000"/>
                    <a:alpha val="40000"/>
                  </a:schemeClr>
                </a:glow>
              </a:effectLst>
              <a:latin typeface="+mj-lt"/>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29130569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310575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Probing Underground Structures</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45</a:t>
            </a:fld>
            <a:endParaRPr/>
          </a:p>
        </p:txBody>
      </p:sp>
      <p:pic>
        <p:nvPicPr>
          <p:cNvPr id="9" name="Picture 8">
            <a:hlinkClick r:id="rId3"/>
            <a:extLst>
              <a:ext uri="{FF2B5EF4-FFF2-40B4-BE49-F238E27FC236}">
                <a16:creationId xmlns:a16="http://schemas.microsoft.com/office/drawing/2014/main" id="{CCBE0155-776A-49EE-A30C-08C3116B5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560" y="2459004"/>
            <a:ext cx="7200134" cy="9157252"/>
          </a:xfrm>
          <a:prstGeom prst="rect">
            <a:avLst/>
          </a:prstGeom>
        </p:spPr>
      </p:pic>
      <p:sp>
        <p:nvSpPr>
          <p:cNvPr id="2" name="TextBox 1">
            <a:extLst>
              <a:ext uri="{FF2B5EF4-FFF2-40B4-BE49-F238E27FC236}">
                <a16:creationId xmlns:a16="http://schemas.microsoft.com/office/drawing/2014/main" id="{78F9A9D6-29CF-4F43-961D-87C06F751FA3}"/>
              </a:ext>
            </a:extLst>
          </p:cNvPr>
          <p:cNvSpPr txBox="1"/>
          <p:nvPr/>
        </p:nvSpPr>
        <p:spPr>
          <a:xfrm>
            <a:off x="1381306" y="3146253"/>
            <a:ext cx="13774874" cy="755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6600" b="0" i="0" u="none" strike="noStrike" cap="none" spc="0" normalizeH="0" baseline="54545" dirty="0">
                <a:ln>
                  <a:noFill/>
                </a:ln>
                <a:solidFill>
                  <a:srgbClr val="FFFFFF"/>
                </a:solidFill>
                <a:effectLst/>
                <a:uFillTx/>
                <a:latin typeface="+mj-lt"/>
                <a:ea typeface="+mj-ea"/>
                <a:cs typeface="+mj-cs"/>
                <a:sym typeface="Open Sans"/>
              </a:rPr>
              <a:t>Non-invasive imaging or underground structure is important for the detection of hidden tunnels and other hazards, as well as resource exploration, mineral exploration, and environmental contamination problems. </a:t>
            </a:r>
          </a:p>
          <a:p>
            <a:pPr marL="0" marR="0" indent="0" algn="l" defTabSz="825500" rtl="0" fontAlgn="auto" latinLnBrk="0" hangingPunct="0">
              <a:lnSpc>
                <a:spcPct val="100000"/>
              </a:lnSpc>
              <a:spcBef>
                <a:spcPts val="0"/>
              </a:spcBef>
              <a:spcAft>
                <a:spcPts val="0"/>
              </a:spcAft>
              <a:buClrTx/>
              <a:buSzTx/>
              <a:buFontTx/>
              <a:buNone/>
              <a:tabLst/>
            </a:pPr>
            <a:endParaRPr lang="en-US" sz="6600" dirty="0"/>
          </a:p>
          <a:p>
            <a:pPr marL="0" marR="0" indent="0" algn="l" defTabSz="825500" rtl="0" fontAlgn="auto" latinLnBrk="0" hangingPunct="0">
              <a:lnSpc>
                <a:spcPct val="100000"/>
              </a:lnSpc>
              <a:spcBef>
                <a:spcPts val="0"/>
              </a:spcBef>
              <a:spcAft>
                <a:spcPts val="0"/>
              </a:spcAft>
              <a:buClrTx/>
              <a:buSzTx/>
              <a:buFontTx/>
              <a:buNone/>
              <a:tabLst/>
            </a:pPr>
            <a:r>
              <a:rPr kumimoji="0" lang="en-US" sz="6600" b="0" i="0" u="none" strike="noStrike" cap="none" spc="0" normalizeH="0" baseline="54545" dirty="0">
                <a:ln>
                  <a:noFill/>
                </a:ln>
                <a:solidFill>
                  <a:srgbClr val="FFFFFF"/>
                </a:solidFill>
                <a:effectLst/>
                <a:uFillTx/>
                <a:latin typeface="+mj-lt"/>
                <a:ea typeface="+mj-ea"/>
                <a:cs typeface="+mj-cs"/>
                <a:sym typeface="Open Sans"/>
              </a:rPr>
              <a:t>The HAARP transmitter has the potential to be a valuable exploration tool in that it could generate electromagnetic fields that appeared locally as plane waves and could overcome the problems with low AMT signal levels and geologic noise.</a:t>
            </a:r>
          </a:p>
        </p:txBody>
      </p:sp>
    </p:spTree>
    <p:extLst>
      <p:ext uri="{BB962C8B-B14F-4D97-AF65-F5344CB8AC3E}">
        <p14:creationId xmlns:p14="http://schemas.microsoft.com/office/powerpoint/2010/main" val="309964535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310575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Probing Underground Structures</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46</a:t>
            </a:fld>
            <a:endParaRPr/>
          </a:p>
        </p:txBody>
      </p:sp>
      <p:pic>
        <p:nvPicPr>
          <p:cNvPr id="9" name="Picture 8">
            <a:hlinkClick r:id="rId3"/>
            <a:extLst>
              <a:ext uri="{FF2B5EF4-FFF2-40B4-BE49-F238E27FC236}">
                <a16:creationId xmlns:a16="http://schemas.microsoft.com/office/drawing/2014/main" id="{CCBE0155-776A-49EE-A30C-08C3116B5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2345" y="2522944"/>
            <a:ext cx="9508349" cy="8670112"/>
          </a:xfrm>
          <a:prstGeom prst="rect">
            <a:avLst/>
          </a:prstGeom>
        </p:spPr>
      </p:pic>
      <p:sp>
        <p:nvSpPr>
          <p:cNvPr id="2" name="TextBox 1">
            <a:extLst>
              <a:ext uri="{FF2B5EF4-FFF2-40B4-BE49-F238E27FC236}">
                <a16:creationId xmlns:a16="http://schemas.microsoft.com/office/drawing/2014/main" id="{78F9A9D6-29CF-4F43-961D-87C06F751FA3}"/>
              </a:ext>
            </a:extLst>
          </p:cNvPr>
          <p:cNvSpPr txBox="1"/>
          <p:nvPr/>
        </p:nvSpPr>
        <p:spPr>
          <a:xfrm>
            <a:off x="1381306" y="2805608"/>
            <a:ext cx="10614660" cy="810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000" dirty="0"/>
              <a:t>Some years ago, military-backed scientists at Alaska's High Frequency Active Auroral Research Program (HAARP) were able to map out tunnels at depths of a hundred feet or greater. Papadopoulos, for example, says he wants to do another round of subterranean surveillance experiments. "Personally, I believe it can reach 1,000 kilometers. </a:t>
            </a:r>
            <a:r>
              <a:rPr lang="en-US" sz="6000" dirty="0">
                <a:solidFill>
                  <a:schemeClr val="accent4">
                    <a:lumMod val="60000"/>
                    <a:lumOff val="40000"/>
                  </a:schemeClr>
                </a:solidFill>
                <a:hlinkClick r:id="rId5">
                  <a:extLst>
                    <a:ext uri="{A12FA001-AC4F-418D-AE19-62706E023703}">
                      <ahyp:hlinkClr xmlns:ahyp="http://schemas.microsoft.com/office/drawing/2018/hyperlinkcolor" val="tx"/>
                    </a:ext>
                  </a:extLst>
                </a:hlinkClick>
              </a:rPr>
              <a:t>It [currently] can't reach Iran</a:t>
            </a:r>
            <a:r>
              <a:rPr lang="en-US" sz="6000" dirty="0"/>
              <a:t>, if that's your question," one of those researchers, Dennis Papadopoulos told Danger Room. "</a:t>
            </a:r>
            <a:r>
              <a:rPr lang="en-US" sz="6000" dirty="0">
                <a:solidFill>
                  <a:schemeClr val="accent4">
                    <a:lumMod val="60000"/>
                    <a:lumOff val="40000"/>
                  </a:schemeClr>
                </a:solidFill>
              </a:rPr>
              <a:t>But if I put HAARP on a ship</a:t>
            </a:r>
            <a:r>
              <a:rPr lang="en-US" sz="6000" dirty="0"/>
              <a:t>, or on an oil platform, who knows?“ – </a:t>
            </a:r>
            <a:r>
              <a:rPr lang="en-US" sz="60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Wired Magazine</a:t>
            </a:r>
            <a:endParaRPr kumimoji="0" lang="en-US" sz="11500" b="0" i="0" u="none" strike="noStrike" cap="none" spc="0" normalizeH="0" baseline="54545" dirty="0">
              <a:ln>
                <a:noFill/>
              </a:ln>
              <a:solidFill>
                <a:schemeClr val="accent4">
                  <a:lumMod val="60000"/>
                  <a:lumOff val="40000"/>
                </a:schemeClr>
              </a:solidFill>
              <a:effectLst/>
              <a:uFillTx/>
              <a:sym typeface="Open Sans"/>
            </a:endParaRPr>
          </a:p>
        </p:txBody>
      </p:sp>
    </p:spTree>
    <p:extLst>
      <p:ext uri="{BB962C8B-B14F-4D97-AF65-F5344CB8AC3E}">
        <p14:creationId xmlns:p14="http://schemas.microsoft.com/office/powerpoint/2010/main" val="427195850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310575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Creating Artificial Earthquakes</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47</a:t>
            </a:fld>
            <a:endParaRPr/>
          </a:p>
        </p:txBody>
      </p:sp>
      <p:pic>
        <p:nvPicPr>
          <p:cNvPr id="9" name="Picture 8">
            <a:hlinkClick r:id="rId3"/>
            <a:extLst>
              <a:ext uri="{FF2B5EF4-FFF2-40B4-BE49-F238E27FC236}">
                <a16:creationId xmlns:a16="http://schemas.microsoft.com/office/drawing/2014/main" id="{CCBE0155-776A-49EE-A30C-08C3116B5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238" y="2279374"/>
            <a:ext cx="13735877" cy="9157252"/>
          </a:xfrm>
          <a:prstGeom prst="rect">
            <a:avLst/>
          </a:prstGeom>
        </p:spPr>
      </p:pic>
      <p:sp>
        <p:nvSpPr>
          <p:cNvPr id="3" name="TextBox 2">
            <a:extLst>
              <a:ext uri="{FF2B5EF4-FFF2-40B4-BE49-F238E27FC236}">
                <a16:creationId xmlns:a16="http://schemas.microsoft.com/office/drawing/2014/main" id="{B1FE8196-ECE4-49BF-84E1-6AEEE027E49B}"/>
              </a:ext>
            </a:extLst>
          </p:cNvPr>
          <p:cNvSpPr txBox="1"/>
          <p:nvPr/>
        </p:nvSpPr>
        <p:spPr>
          <a:xfrm>
            <a:off x="628885" y="2416139"/>
            <a:ext cx="8903735" cy="9828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dirty="0"/>
              <a:t>“Others are engaging even in an eco-type of terrorism whereby they can alter the climate, </a:t>
            </a:r>
            <a:r>
              <a:rPr lang="en-US" sz="5400" dirty="0">
                <a:solidFill>
                  <a:schemeClr val="accent4">
                    <a:lumMod val="60000"/>
                    <a:lumOff val="40000"/>
                  </a:schemeClr>
                </a:solidFill>
              </a:rPr>
              <a:t>set off earthquakes, volcanoes remotely through the use of electromagnetic waves</a:t>
            </a:r>
            <a:r>
              <a:rPr lang="en-US" sz="5400" dirty="0"/>
              <a:t>.</a:t>
            </a:r>
          </a:p>
          <a:p>
            <a:endParaRPr lang="en-US" sz="5400" dirty="0"/>
          </a:p>
          <a:p>
            <a:r>
              <a:rPr lang="en-US" sz="5400" dirty="0"/>
              <a:t>So there are plenty of ingenious minds out there that are at work finding ways in which they can wreak terror upon other nations. </a:t>
            </a:r>
            <a:r>
              <a:rPr lang="en-US" sz="5400" dirty="0">
                <a:solidFill>
                  <a:schemeClr val="accent4">
                    <a:lumMod val="60000"/>
                    <a:lumOff val="40000"/>
                  </a:schemeClr>
                </a:solidFill>
              </a:rPr>
              <a:t>It's real</a:t>
            </a:r>
            <a:r>
              <a:rPr lang="en-US" sz="5400" dirty="0"/>
              <a:t>, and that's the reason why we have to intensify our efforts, and that's why this is so important.”</a:t>
            </a:r>
            <a:endParaRPr lang="en-US" sz="6000" dirty="0">
              <a:ea typeface="Helvetica Neue"/>
              <a:cs typeface="Helvetica Neue"/>
              <a:sym typeface="Helvetica Neue"/>
            </a:endParaRPr>
          </a:p>
          <a:p>
            <a:endParaRPr lang="en-US" sz="4000" dirty="0">
              <a:ea typeface="Helvetica Neue"/>
              <a:cs typeface="Helvetica Neue"/>
              <a:sym typeface="Helvetica Neue"/>
            </a:endParaRPr>
          </a:p>
          <a:p>
            <a:r>
              <a:rPr lang="en-US" sz="4000" dirty="0">
                <a:ea typeface="Helvetica Neue"/>
                <a:cs typeface="Helvetica Neue"/>
                <a:sym typeface="Helvetica Neue"/>
              </a:rPr>
              <a:t>Secretary of Defense William Cohen speaking at </a:t>
            </a:r>
            <a:r>
              <a:rPr lang="en-US" sz="4000" dirty="0">
                <a:solidFill>
                  <a:schemeClr val="accent4">
                    <a:lumMod val="60000"/>
                    <a:lumOff val="40000"/>
                  </a:schemeClr>
                </a:solidFill>
                <a:ea typeface="Helvetica Neue"/>
                <a:cs typeface="Helvetica Neue"/>
                <a:sym typeface="Helvetica Neue"/>
                <a:hlinkClick r:id="rId3">
                  <a:extLst>
                    <a:ext uri="{A12FA001-AC4F-418D-AE19-62706E023703}">
                      <ahyp:hlinkClr xmlns:ahyp="http://schemas.microsoft.com/office/drawing/2018/hyperlinkcolor" val="tx"/>
                    </a:ext>
                  </a:extLst>
                </a:hlinkClick>
              </a:rPr>
              <a:t>“Terrorism, Weapons of Mass Destruction, and U.S. Strategy”</a:t>
            </a:r>
            <a:endParaRPr lang="en-US" sz="4000" dirty="0">
              <a:solidFill>
                <a:schemeClr val="accent4">
                  <a:lumMod val="60000"/>
                  <a:lumOff val="40000"/>
                </a:schemeClr>
              </a:solidFill>
              <a:ea typeface="Helvetica Neue"/>
              <a:cs typeface="Helvetica Neue"/>
              <a:sym typeface="Helvetica Neue"/>
            </a:endParaRPr>
          </a:p>
          <a:p>
            <a:r>
              <a:rPr lang="en-US" sz="4000" dirty="0">
                <a:ea typeface="Helvetica Neue"/>
                <a:cs typeface="Helvetica Neue"/>
                <a:sym typeface="Helvetica Neue"/>
              </a:rPr>
              <a:t>Sam Nunn Policy Forum - April 28, 1997 </a:t>
            </a:r>
            <a:br>
              <a:rPr lang="en-US" sz="4000" dirty="0">
                <a:ea typeface="Helvetica Neue"/>
                <a:cs typeface="Helvetica Neue"/>
                <a:sym typeface="Helvetica Neue"/>
              </a:rPr>
            </a:br>
            <a:r>
              <a:rPr lang="en-US" sz="4000" dirty="0">
                <a:ea typeface="Helvetica Neue"/>
                <a:cs typeface="Helvetica Neue"/>
                <a:sym typeface="Helvetica Neue"/>
              </a:rPr>
              <a:t>University of Georgia, Athens, Georgia</a:t>
            </a:r>
          </a:p>
          <a:p>
            <a:pPr marL="0" marR="0" indent="0" algn="l" defTabSz="825500" rtl="0" fontAlgn="auto" latinLnBrk="0" hangingPunct="0">
              <a:lnSpc>
                <a:spcPct val="100000"/>
              </a:lnSpc>
              <a:spcBef>
                <a:spcPts val="0"/>
              </a:spcBef>
              <a:spcAft>
                <a:spcPts val="0"/>
              </a:spcAft>
              <a:buClrTx/>
              <a:buSzTx/>
              <a:buFontTx/>
              <a:buNone/>
              <a:tabLst/>
            </a:pPr>
            <a:endParaRPr kumimoji="0" lang="en-US" sz="6000" b="0" i="0" u="none" strike="noStrike" cap="none" spc="0" normalizeH="0" baseline="54545" dirty="0">
              <a:ln>
                <a:noFill/>
              </a:ln>
              <a:solidFill>
                <a:srgbClr val="FFFFFF"/>
              </a:solidFill>
              <a:effectLst/>
              <a:uFillTx/>
              <a:ea typeface="+mj-ea"/>
              <a:cs typeface="+mj-cs"/>
              <a:sym typeface="Open Sans"/>
            </a:endParaRPr>
          </a:p>
        </p:txBody>
      </p:sp>
    </p:spTree>
    <p:extLst>
      <p:ext uri="{BB962C8B-B14F-4D97-AF65-F5344CB8AC3E}">
        <p14:creationId xmlns:p14="http://schemas.microsoft.com/office/powerpoint/2010/main" val="123021316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310575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Creating Artificial Earthquakes</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48</a:t>
            </a:fld>
            <a:endParaRPr/>
          </a:p>
        </p:txBody>
      </p:sp>
      <p:pic>
        <p:nvPicPr>
          <p:cNvPr id="9" name="Picture 8">
            <a:hlinkClick r:id="rId3"/>
            <a:extLst>
              <a:ext uri="{FF2B5EF4-FFF2-40B4-BE49-F238E27FC236}">
                <a16:creationId xmlns:a16="http://schemas.microsoft.com/office/drawing/2014/main" id="{CCBE0155-776A-49EE-A30C-08C3116B5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9886" y="3124026"/>
            <a:ext cx="10679764" cy="8312599"/>
          </a:xfrm>
          <a:prstGeom prst="rect">
            <a:avLst/>
          </a:prstGeom>
        </p:spPr>
      </p:pic>
      <p:sp>
        <p:nvSpPr>
          <p:cNvPr id="3" name="TextBox 2">
            <a:extLst>
              <a:ext uri="{FF2B5EF4-FFF2-40B4-BE49-F238E27FC236}">
                <a16:creationId xmlns:a16="http://schemas.microsoft.com/office/drawing/2014/main" id="{B1FE8196-ECE4-49BF-84E1-6AEEE027E49B}"/>
              </a:ext>
            </a:extLst>
          </p:cNvPr>
          <p:cNvSpPr txBox="1"/>
          <p:nvPr/>
        </p:nvSpPr>
        <p:spPr>
          <a:xfrm>
            <a:off x="1614350" y="3359652"/>
            <a:ext cx="8903735" cy="85356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fontAlgn="base"/>
            <a:r>
              <a:rPr lang="en-US" sz="6000" b="1"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Atmosphere Above Japan Heated Rapidly Before M9 Earthquake</a:t>
            </a:r>
            <a:endParaRPr lang="en-US" sz="6000" b="1" dirty="0">
              <a:solidFill>
                <a:schemeClr val="accent4">
                  <a:lumMod val="60000"/>
                  <a:lumOff val="40000"/>
                </a:schemeClr>
              </a:solidFill>
            </a:endParaRPr>
          </a:p>
          <a:p>
            <a:pPr fontAlgn="base"/>
            <a:endParaRPr lang="en-US" sz="5400" b="1" dirty="0">
              <a:latin typeface="+mn-lt"/>
            </a:endParaRPr>
          </a:p>
          <a:p>
            <a:pPr fontAlgn="base"/>
            <a:r>
              <a:rPr lang="en-US" sz="5400" dirty="0" err="1">
                <a:latin typeface="+mn-lt"/>
              </a:rPr>
              <a:t>Dimitar</a:t>
            </a:r>
            <a:r>
              <a:rPr lang="en-US" sz="5400" dirty="0">
                <a:latin typeface="+mn-lt"/>
              </a:rPr>
              <a:t> </a:t>
            </a:r>
            <a:r>
              <a:rPr lang="en-US" sz="5400" dirty="0" err="1">
                <a:latin typeface="+mn-lt"/>
              </a:rPr>
              <a:t>Ouzounov</a:t>
            </a:r>
            <a:r>
              <a:rPr lang="en-US" sz="5400" dirty="0">
                <a:latin typeface="+mn-lt"/>
              </a:rPr>
              <a:t> at the NASA Goddard Space Flight Centre in Maryland and a few buddies present the data from the Great Tohoku earthquake which devastated Japan on 11 March. Their results, although preliminary, are eye-opening.</a:t>
            </a:r>
          </a:p>
          <a:p>
            <a:pPr fontAlgn="base"/>
            <a:endParaRPr lang="en-US" sz="5400" dirty="0">
              <a:latin typeface="+mn-lt"/>
            </a:endParaRPr>
          </a:p>
          <a:p>
            <a:pPr fontAlgn="base"/>
            <a:r>
              <a:rPr lang="en-US" sz="5400" dirty="0">
                <a:latin typeface="+mn-lt"/>
              </a:rPr>
              <a:t>They say that before the M9 earthquake, the </a:t>
            </a:r>
            <a:r>
              <a:rPr lang="en-US" sz="5400" dirty="0">
                <a:solidFill>
                  <a:schemeClr val="accent4">
                    <a:lumMod val="60000"/>
                    <a:lumOff val="40000"/>
                  </a:schemeClr>
                </a:solidFill>
              </a:rPr>
              <a:t>total electron content of the ionosphere increased dramatically</a:t>
            </a:r>
            <a:r>
              <a:rPr lang="en-US" sz="5400" dirty="0">
                <a:latin typeface="+mn-lt"/>
              </a:rPr>
              <a:t> </a:t>
            </a:r>
            <a:r>
              <a:rPr lang="en-US" sz="5400" dirty="0">
                <a:solidFill>
                  <a:schemeClr val="accent4">
                    <a:lumMod val="60000"/>
                    <a:lumOff val="40000"/>
                  </a:schemeClr>
                </a:solidFill>
              </a:rPr>
              <a:t>over the epicenter</a:t>
            </a:r>
            <a:r>
              <a:rPr lang="en-US" sz="5400" dirty="0">
                <a:latin typeface="+mn-lt"/>
              </a:rPr>
              <a:t>, reaching a maximum three days before the quake struck.</a:t>
            </a:r>
          </a:p>
        </p:txBody>
      </p:sp>
      <p:sp>
        <p:nvSpPr>
          <p:cNvPr id="6" name="Shape 49">
            <a:extLst>
              <a:ext uri="{FF2B5EF4-FFF2-40B4-BE49-F238E27FC236}">
                <a16:creationId xmlns:a16="http://schemas.microsoft.com/office/drawing/2014/main" id="{A8C2CB22-6D5B-4F40-A486-0DC1AA6B8932}"/>
              </a:ext>
            </a:extLst>
          </p:cNvPr>
          <p:cNvSpPr/>
          <p:nvPr/>
        </p:nvSpPr>
        <p:spPr>
          <a:xfrm>
            <a:off x="639121" y="1848644"/>
            <a:ext cx="23105757"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000" dirty="0">
                <a:latin typeface="Lato Black" panose="020F0502020204030203" pitchFamily="34" charset="0"/>
                <a:ea typeface="Lato Black" panose="020F0502020204030203" pitchFamily="34" charset="0"/>
                <a:cs typeface="Lato Black" panose="020F0502020204030203" pitchFamily="34" charset="0"/>
              </a:rPr>
              <a:t>The Fukushima-Daiichi Meltdown and Magnitude 9 Earthquake</a:t>
            </a:r>
            <a:endParaRPr sz="60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90154892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310575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Creating Artificial Earthquakes</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49</a:t>
            </a:fld>
            <a:endParaRPr/>
          </a:p>
        </p:txBody>
      </p:sp>
      <p:pic>
        <p:nvPicPr>
          <p:cNvPr id="9" name="Picture 8">
            <a:hlinkClick r:id="rId3"/>
            <a:extLst>
              <a:ext uri="{FF2B5EF4-FFF2-40B4-BE49-F238E27FC236}">
                <a16:creationId xmlns:a16="http://schemas.microsoft.com/office/drawing/2014/main" id="{CCBE0155-776A-49EE-A30C-08C3116B5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4969" y="3237007"/>
            <a:ext cx="10679764" cy="7702661"/>
          </a:xfrm>
          <a:prstGeom prst="rect">
            <a:avLst/>
          </a:prstGeom>
        </p:spPr>
      </p:pic>
      <p:sp>
        <p:nvSpPr>
          <p:cNvPr id="3" name="TextBox 2">
            <a:extLst>
              <a:ext uri="{FF2B5EF4-FFF2-40B4-BE49-F238E27FC236}">
                <a16:creationId xmlns:a16="http://schemas.microsoft.com/office/drawing/2014/main" id="{B1FE8196-ECE4-49BF-84E1-6AEEE027E49B}"/>
              </a:ext>
            </a:extLst>
          </p:cNvPr>
          <p:cNvSpPr txBox="1"/>
          <p:nvPr/>
        </p:nvSpPr>
        <p:spPr>
          <a:xfrm>
            <a:off x="5569527" y="3251495"/>
            <a:ext cx="6830290" cy="810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fontAlgn="base"/>
            <a:r>
              <a:rPr lang="en-US" sz="6000" b="1" dirty="0">
                <a:solidFill>
                  <a:schemeClr val="accent4">
                    <a:lumMod val="60000"/>
                    <a:lumOff val="40000"/>
                  </a:schemeClr>
                </a:solidFill>
              </a:rPr>
              <a:t>HAARP Ionospheric Heater Active During Japan’s Earthquake</a:t>
            </a:r>
          </a:p>
          <a:p>
            <a:pPr fontAlgn="base"/>
            <a:endParaRPr lang="en-US" sz="6000" b="1" dirty="0">
              <a:solidFill>
                <a:schemeClr val="accent4">
                  <a:lumMod val="60000"/>
                  <a:lumOff val="40000"/>
                </a:schemeClr>
              </a:solidFill>
            </a:endParaRPr>
          </a:p>
          <a:p>
            <a:pPr fontAlgn="base"/>
            <a:r>
              <a:rPr lang="en-US" sz="6000" b="1" dirty="0">
                <a:solidFill>
                  <a:schemeClr val="bg1"/>
                </a:solidFill>
              </a:rPr>
              <a:t>This image is from the U.S. Air Force’s induction magnetometer at the HAARP facility in </a:t>
            </a:r>
            <a:r>
              <a:rPr lang="en-US" sz="6000" b="1" dirty="0" err="1">
                <a:solidFill>
                  <a:schemeClr val="bg1"/>
                </a:solidFill>
              </a:rPr>
              <a:t>Gakona</a:t>
            </a:r>
            <a:r>
              <a:rPr lang="en-US" sz="6000" b="1" dirty="0">
                <a:solidFill>
                  <a:schemeClr val="bg1"/>
                </a:solidFill>
              </a:rPr>
              <a:t>, AK. It shows a strong 2.5 Hz signal during the magnitude 9 earthquake, and had been on for days leading up to the quake.</a:t>
            </a:r>
          </a:p>
        </p:txBody>
      </p:sp>
      <p:sp>
        <p:nvSpPr>
          <p:cNvPr id="6" name="Shape 49">
            <a:extLst>
              <a:ext uri="{FF2B5EF4-FFF2-40B4-BE49-F238E27FC236}">
                <a16:creationId xmlns:a16="http://schemas.microsoft.com/office/drawing/2014/main" id="{A8C2CB22-6D5B-4F40-A486-0DC1AA6B8932}"/>
              </a:ext>
            </a:extLst>
          </p:cNvPr>
          <p:cNvSpPr/>
          <p:nvPr/>
        </p:nvSpPr>
        <p:spPr>
          <a:xfrm>
            <a:off x="639121" y="1848644"/>
            <a:ext cx="23105757"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000" dirty="0">
                <a:latin typeface="Lato Black" panose="020F0502020204030203" pitchFamily="34" charset="0"/>
                <a:ea typeface="Lato Black" panose="020F0502020204030203" pitchFamily="34" charset="0"/>
                <a:cs typeface="Lato Black" panose="020F0502020204030203" pitchFamily="34" charset="0"/>
              </a:rPr>
              <a:t>The Fukushima-Daiichi Meltdown and Magnitude 9 Earthquake</a:t>
            </a:r>
            <a:endParaRPr sz="60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5"/>
            <a:extLst>
              <a:ext uri="{FF2B5EF4-FFF2-40B4-BE49-F238E27FC236}">
                <a16:creationId xmlns:a16="http://schemas.microsoft.com/office/drawing/2014/main" id="{199EA8BA-2C30-4919-9A13-41AF5F53B7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559" y="3508320"/>
            <a:ext cx="4269530" cy="7327437"/>
          </a:xfrm>
          <a:prstGeom prst="rect">
            <a:avLst/>
          </a:prstGeom>
        </p:spPr>
      </p:pic>
    </p:spTree>
    <p:extLst>
      <p:ext uri="{BB962C8B-B14F-4D97-AF65-F5344CB8AC3E}">
        <p14:creationId xmlns:p14="http://schemas.microsoft.com/office/powerpoint/2010/main" val="25524395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1569960" y="12255892"/>
            <a:ext cx="11000696"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000" dirty="0">
                <a:latin typeface="Lato Black" panose="020F0502020204030203" pitchFamily="34" charset="0"/>
                <a:ea typeface="Lato Black" panose="020F0502020204030203" pitchFamily="34" charset="0"/>
                <a:cs typeface="Lato Black" panose="020F0502020204030203" pitchFamily="34" charset="0"/>
              </a:rPr>
              <a:t>Top Four Ionospheric Heaters</a:t>
            </a:r>
            <a:endParaRPr sz="60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pic>
        <p:nvPicPr>
          <p:cNvPr id="4" name="Picture 3">
            <a:hlinkClick r:id="rId3"/>
            <a:extLst>
              <a:ext uri="{FF2B5EF4-FFF2-40B4-BE49-F238E27FC236}">
                <a16:creationId xmlns:a16="http://schemas.microsoft.com/office/drawing/2014/main" id="{28347845-9848-4E0D-8614-4998D07B4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74" y="26629"/>
            <a:ext cx="11188066" cy="6293286"/>
          </a:xfrm>
          <a:prstGeom prst="rect">
            <a:avLst/>
          </a:prstGeom>
        </p:spPr>
      </p:pic>
      <p:pic>
        <p:nvPicPr>
          <p:cNvPr id="6" name="Picture 5">
            <a:hlinkClick r:id="rId3"/>
            <a:extLst>
              <a:ext uri="{FF2B5EF4-FFF2-40B4-BE49-F238E27FC236}">
                <a16:creationId xmlns:a16="http://schemas.microsoft.com/office/drawing/2014/main" id="{8D2450A9-F05F-40B4-A2BF-4A9D02713E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3014" y="26628"/>
            <a:ext cx="11188066" cy="6293287"/>
          </a:xfrm>
          <a:prstGeom prst="rect">
            <a:avLst/>
          </a:prstGeom>
        </p:spPr>
      </p:pic>
      <p:pic>
        <p:nvPicPr>
          <p:cNvPr id="8" name="Picture 7">
            <a:hlinkClick r:id="rId3"/>
            <a:extLst>
              <a:ext uri="{FF2B5EF4-FFF2-40B4-BE49-F238E27FC236}">
                <a16:creationId xmlns:a16="http://schemas.microsoft.com/office/drawing/2014/main" id="{21D8A1A8-203B-4297-9E25-FBF3615B3DCF}"/>
              </a:ext>
            </a:extLst>
          </p:cNvPr>
          <p:cNvPicPr>
            <a:picLocks noChangeAspect="1"/>
          </p:cNvPicPr>
          <p:nvPr/>
        </p:nvPicPr>
        <p:blipFill rotWithShape="1">
          <a:blip r:embed="rId6">
            <a:extLst>
              <a:ext uri="{28A0092B-C50C-407E-A947-70E740481C1C}">
                <a14:useLocalDpi xmlns:a14="http://schemas.microsoft.com/office/drawing/2010/main" val="0"/>
              </a:ext>
            </a:extLst>
          </a:blip>
          <a:srcRect t="-7265" b="7265"/>
          <a:stretch/>
        </p:blipFill>
        <p:spPr>
          <a:xfrm>
            <a:off x="12693014" y="5411512"/>
            <a:ext cx="11188066" cy="6293287"/>
          </a:xfrm>
          <a:prstGeom prst="rect">
            <a:avLst/>
          </a:prstGeom>
        </p:spPr>
      </p:pic>
      <p:pic>
        <p:nvPicPr>
          <p:cNvPr id="10" name="Picture 9">
            <a:hlinkClick r:id="rId3"/>
            <a:extLst>
              <a:ext uri="{FF2B5EF4-FFF2-40B4-BE49-F238E27FC236}">
                <a16:creationId xmlns:a16="http://schemas.microsoft.com/office/drawing/2014/main" id="{45B00F3C-8758-4EF7-B88D-0D3B434C620B}"/>
              </a:ext>
            </a:extLst>
          </p:cNvPr>
          <p:cNvPicPr>
            <a:picLocks noChangeAspect="1"/>
          </p:cNvPicPr>
          <p:nvPr/>
        </p:nvPicPr>
        <p:blipFill rotWithShape="1">
          <a:blip r:embed="rId7">
            <a:extLst>
              <a:ext uri="{28A0092B-C50C-407E-A947-70E740481C1C}">
                <a14:useLocalDpi xmlns:a14="http://schemas.microsoft.com/office/drawing/2010/main" val="0"/>
              </a:ext>
            </a:extLst>
          </a:blip>
          <a:srcRect t="-7265" b="7265"/>
          <a:stretch/>
        </p:blipFill>
        <p:spPr>
          <a:xfrm>
            <a:off x="752474" y="5411513"/>
            <a:ext cx="11188066" cy="6293286"/>
          </a:xfrm>
          <a:prstGeom prst="rect">
            <a:avLst/>
          </a:prstGeom>
        </p:spPr>
      </p:pic>
    </p:spTree>
    <p:extLst>
      <p:ext uri="{BB962C8B-B14F-4D97-AF65-F5344CB8AC3E}">
        <p14:creationId xmlns:p14="http://schemas.microsoft.com/office/powerpoint/2010/main" val="349557282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310575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Creating Artificial Earthquakes</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50</a:t>
            </a:fld>
            <a:endParaRPr/>
          </a:p>
        </p:txBody>
      </p:sp>
      <p:pic>
        <p:nvPicPr>
          <p:cNvPr id="9" name="Picture 8">
            <a:hlinkClick r:id="rId3"/>
            <a:extLst>
              <a:ext uri="{FF2B5EF4-FFF2-40B4-BE49-F238E27FC236}">
                <a16:creationId xmlns:a16="http://schemas.microsoft.com/office/drawing/2014/main" id="{CCBE0155-776A-49EE-A30C-08C3116B5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4878" y="5717761"/>
            <a:ext cx="10679764" cy="4706216"/>
          </a:xfrm>
          <a:prstGeom prst="rect">
            <a:avLst/>
          </a:prstGeom>
        </p:spPr>
      </p:pic>
      <p:sp>
        <p:nvSpPr>
          <p:cNvPr id="3" name="TextBox 2">
            <a:extLst>
              <a:ext uri="{FF2B5EF4-FFF2-40B4-BE49-F238E27FC236}">
                <a16:creationId xmlns:a16="http://schemas.microsoft.com/office/drawing/2014/main" id="{B1FE8196-ECE4-49BF-84E1-6AEEE027E49B}"/>
              </a:ext>
            </a:extLst>
          </p:cNvPr>
          <p:cNvSpPr txBox="1"/>
          <p:nvPr/>
        </p:nvSpPr>
        <p:spPr>
          <a:xfrm>
            <a:off x="649358" y="11157073"/>
            <a:ext cx="2309552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base"/>
            <a:r>
              <a:rPr lang="en-US" sz="6600" b="1" dirty="0">
                <a:solidFill>
                  <a:schemeClr val="bg1"/>
                </a:solidFill>
              </a:rPr>
              <a:t>This is the 2.5 Hz Shear Alfven (Ultra-low Frequency) Wave created by HAARP, 2010</a:t>
            </a:r>
          </a:p>
        </p:txBody>
      </p:sp>
      <p:sp>
        <p:nvSpPr>
          <p:cNvPr id="6" name="Shape 49">
            <a:extLst>
              <a:ext uri="{FF2B5EF4-FFF2-40B4-BE49-F238E27FC236}">
                <a16:creationId xmlns:a16="http://schemas.microsoft.com/office/drawing/2014/main" id="{A8C2CB22-6D5B-4F40-A486-0DC1AA6B8932}"/>
              </a:ext>
            </a:extLst>
          </p:cNvPr>
          <p:cNvSpPr/>
          <p:nvPr/>
        </p:nvSpPr>
        <p:spPr>
          <a:xfrm>
            <a:off x="639121" y="1848644"/>
            <a:ext cx="23105757"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000" dirty="0">
                <a:latin typeface="Lato Black" panose="020F0502020204030203" pitchFamily="34" charset="0"/>
                <a:ea typeface="Lato Black" panose="020F0502020204030203" pitchFamily="34" charset="0"/>
                <a:cs typeface="Lato Black" panose="020F0502020204030203" pitchFamily="34" charset="0"/>
              </a:rPr>
              <a:t>The Fukushima-Daiichi Meltdown and Magnitude 9 Earthquake</a:t>
            </a:r>
            <a:endParaRPr sz="60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hlinkClick r:id="rId3"/>
            <a:extLst>
              <a:ext uri="{FF2B5EF4-FFF2-40B4-BE49-F238E27FC236}">
                <a16:creationId xmlns:a16="http://schemas.microsoft.com/office/drawing/2014/main" id="{199EA8BA-2C30-4919-9A13-41AF5F53B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58" y="3133098"/>
            <a:ext cx="12034358" cy="7300312"/>
          </a:xfrm>
          <a:prstGeom prst="rect">
            <a:avLst/>
          </a:prstGeom>
        </p:spPr>
      </p:pic>
      <p:sp>
        <p:nvSpPr>
          <p:cNvPr id="10" name="TextBox 9">
            <a:extLst>
              <a:ext uri="{FF2B5EF4-FFF2-40B4-BE49-F238E27FC236}">
                <a16:creationId xmlns:a16="http://schemas.microsoft.com/office/drawing/2014/main" id="{2CCD4FCF-3AE7-4521-989F-8E2A9D614CD0}"/>
              </a:ext>
            </a:extLst>
          </p:cNvPr>
          <p:cNvSpPr txBox="1"/>
          <p:nvPr/>
        </p:nvSpPr>
        <p:spPr>
          <a:xfrm>
            <a:off x="13054878" y="2968345"/>
            <a:ext cx="10679764"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fontAlgn="base"/>
            <a:r>
              <a:rPr lang="en-US" dirty="0"/>
              <a:t> </a:t>
            </a:r>
            <a:r>
              <a:rPr lang="en-US" sz="4000" b="1" dirty="0"/>
              <a:t>00000.0025</a:t>
            </a:r>
            <a:r>
              <a:rPr lang="en-US" sz="4000" dirty="0"/>
              <a:t>:unid/none:unid:N0N -</a:t>
            </a:r>
            <a:r>
              <a:rPr lang="en-US" sz="6000" dirty="0"/>
              <a:t> </a:t>
            </a:r>
            <a:r>
              <a:rPr lang="en-US" sz="4000" dirty="0"/>
              <a:t>ACTIVE</a:t>
            </a:r>
            <a:br>
              <a:rPr lang="en-US" sz="4000" dirty="0"/>
            </a:br>
            <a:r>
              <a:rPr lang="en-US" sz="3200" dirty="0">
                <a:latin typeface="+mn-lt"/>
              </a:rPr>
              <a:t>Presumed, but not yet verified as a man-made signal. </a:t>
            </a:r>
            <a:r>
              <a:rPr lang="en-US" sz="3200" dirty="0">
                <a:solidFill>
                  <a:schemeClr val="accent4">
                    <a:lumMod val="60000"/>
                    <a:lumOff val="40000"/>
                  </a:schemeClr>
                </a:solidFill>
                <a:latin typeface="+mn-lt"/>
              </a:rPr>
              <a:t>Detected at various locations worldwide. </a:t>
            </a:r>
            <a:r>
              <a:rPr lang="en-US" sz="3200" dirty="0">
                <a:latin typeface="+mn-lt"/>
              </a:rPr>
              <a:t>With amateur equipment, it is not easy to determine eventual frequency shifts, so signal is listed as a </a:t>
            </a:r>
            <a:r>
              <a:rPr lang="en-US" sz="3200" dirty="0">
                <a:solidFill>
                  <a:schemeClr val="accent4">
                    <a:lumMod val="60000"/>
                    <a:lumOff val="40000"/>
                  </a:schemeClr>
                </a:solidFill>
                <a:latin typeface="+mn-lt"/>
              </a:rPr>
              <a:t>2.5 Hz carrier</a:t>
            </a:r>
            <a:r>
              <a:rPr lang="en-US" sz="3200" dirty="0">
                <a:latin typeface="+mn-lt"/>
              </a:rPr>
              <a:t>. So far the signal is not connected with any known geophysical events. </a:t>
            </a:r>
            <a:r>
              <a:rPr lang="en-US" sz="3200" dirty="0">
                <a:solidFill>
                  <a:schemeClr val="accent4">
                    <a:lumMod val="60000"/>
                    <a:lumOff val="40000"/>
                  </a:schemeClr>
                </a:solidFill>
                <a:latin typeface="+mn-lt"/>
              </a:rPr>
              <a:t>Most likely not originating from HAARP </a:t>
            </a:r>
            <a:r>
              <a:rPr lang="en-US" sz="3200" dirty="0">
                <a:latin typeface="+mn-lt"/>
              </a:rPr>
              <a:t>- </a:t>
            </a:r>
            <a:r>
              <a:rPr lang="en-US" sz="3200" dirty="0" err="1">
                <a:latin typeface="+mn-lt"/>
              </a:rPr>
              <a:t>Gakona</a:t>
            </a:r>
            <a:r>
              <a:rPr lang="en-US" sz="3200" dirty="0">
                <a:latin typeface="+mn-lt"/>
              </a:rPr>
              <a:t> in Alaska USA. They have little success, with the generation of ELF signals of reasonable strength, over anything then relative short distances. – </a:t>
            </a:r>
            <a:r>
              <a:rPr lang="en-US" sz="3200" dirty="0">
                <a:solidFill>
                  <a:schemeClr val="accent4">
                    <a:lumMod val="60000"/>
                    <a:lumOff val="40000"/>
                  </a:schemeClr>
                </a:solidFill>
                <a:latin typeface="+mn-lt"/>
                <a:hlinkClick r:id="rId6">
                  <a:extLst>
                    <a:ext uri="{A12FA001-AC4F-418D-AE19-62706E023703}">
                      <ahyp:hlinkClr xmlns:ahyp="http://schemas.microsoft.com/office/drawing/2018/hyperlinkcolor" val="tx"/>
                    </a:ext>
                  </a:extLst>
                </a:hlinkClick>
              </a:rPr>
              <a:t>February 23, 2002</a:t>
            </a:r>
            <a:endParaRPr lang="en-US" sz="4000" b="1" dirty="0">
              <a:solidFill>
                <a:schemeClr val="accent4">
                  <a:lumMod val="60000"/>
                  <a:lumOff val="40000"/>
                </a:schemeClr>
              </a:solidFill>
              <a:latin typeface="+mn-lt"/>
            </a:endParaRPr>
          </a:p>
        </p:txBody>
      </p:sp>
    </p:spTree>
    <p:extLst>
      <p:ext uri="{BB962C8B-B14F-4D97-AF65-F5344CB8AC3E}">
        <p14:creationId xmlns:p14="http://schemas.microsoft.com/office/powerpoint/2010/main" val="187119457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628885" y="581096"/>
            <a:ext cx="23105757" cy="128445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9600" dirty="0">
                <a:latin typeface="Lato Black" panose="020F0502020204030203" pitchFamily="34" charset="0"/>
                <a:ea typeface="Lato Black" panose="020F0502020204030203" pitchFamily="34" charset="0"/>
                <a:cs typeface="Lato Black" panose="020F0502020204030203" pitchFamily="34" charset="0"/>
              </a:rPr>
              <a:t>Creating Artificial Earthquakes</a:t>
            </a:r>
            <a:endParaRPr sz="96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51</a:t>
            </a:fld>
            <a:endParaRPr/>
          </a:p>
        </p:txBody>
      </p:sp>
      <p:sp>
        <p:nvSpPr>
          <p:cNvPr id="6" name="Shape 49">
            <a:extLst>
              <a:ext uri="{FF2B5EF4-FFF2-40B4-BE49-F238E27FC236}">
                <a16:creationId xmlns:a16="http://schemas.microsoft.com/office/drawing/2014/main" id="{A8C2CB22-6D5B-4F40-A486-0DC1AA6B8932}"/>
              </a:ext>
            </a:extLst>
          </p:cNvPr>
          <p:cNvSpPr/>
          <p:nvPr/>
        </p:nvSpPr>
        <p:spPr>
          <a:xfrm>
            <a:off x="639121" y="1848644"/>
            <a:ext cx="23105757"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6000" dirty="0">
                <a:latin typeface="Lato Black" panose="020F0502020204030203" pitchFamily="34" charset="0"/>
                <a:ea typeface="Lato Black" panose="020F0502020204030203" pitchFamily="34" charset="0"/>
                <a:cs typeface="Lato Black" panose="020F0502020204030203" pitchFamily="34" charset="0"/>
              </a:rPr>
              <a:t>The Fukushima-Daiichi Meltdown and Magnitude 9 Earthquake</a:t>
            </a:r>
            <a:endParaRPr sz="60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a:extLst>
              <a:ext uri="{FF2B5EF4-FFF2-40B4-BE49-F238E27FC236}">
                <a16:creationId xmlns:a16="http://schemas.microsoft.com/office/drawing/2014/main" id="{199EA8BA-2C30-4919-9A13-41AF5F53B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58" y="3398591"/>
            <a:ext cx="12034358" cy="6769326"/>
          </a:xfrm>
          <a:prstGeom prst="rect">
            <a:avLst/>
          </a:prstGeom>
        </p:spPr>
      </p:pic>
      <p:sp>
        <p:nvSpPr>
          <p:cNvPr id="10" name="TextBox 9">
            <a:extLst>
              <a:ext uri="{FF2B5EF4-FFF2-40B4-BE49-F238E27FC236}">
                <a16:creationId xmlns:a16="http://schemas.microsoft.com/office/drawing/2014/main" id="{2CCD4FCF-3AE7-4521-989F-8E2A9D614CD0}"/>
              </a:ext>
            </a:extLst>
          </p:cNvPr>
          <p:cNvSpPr txBox="1"/>
          <p:nvPr/>
        </p:nvSpPr>
        <p:spPr>
          <a:xfrm>
            <a:off x="13345824" y="4250365"/>
            <a:ext cx="10679764" cy="5375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fontAlgn="base"/>
            <a:r>
              <a:rPr lang="en-US" sz="9600" b="1" dirty="0">
                <a:solidFill>
                  <a:schemeClr val="accent4">
                    <a:lumMod val="60000"/>
                    <a:lumOff val="40000"/>
                  </a:schemeClr>
                </a:solidFill>
                <a:latin typeface="+mn-lt"/>
              </a:rPr>
              <a:t>WHICH CAME FIRST?</a:t>
            </a:r>
          </a:p>
          <a:p>
            <a:pPr fontAlgn="base"/>
            <a:r>
              <a:rPr lang="en-US" sz="6600" b="1" dirty="0">
                <a:solidFill>
                  <a:schemeClr val="bg1"/>
                </a:solidFill>
                <a:latin typeface="+mn-lt"/>
              </a:rPr>
              <a:t>Did the Earth shifting and fracturing heat the ionosphere before the earthquake?</a:t>
            </a:r>
          </a:p>
          <a:p>
            <a:pPr fontAlgn="base"/>
            <a:endParaRPr lang="en-US" sz="4000" b="1" dirty="0">
              <a:solidFill>
                <a:schemeClr val="bg1"/>
              </a:solidFill>
              <a:latin typeface="+mn-lt"/>
            </a:endParaRPr>
          </a:p>
          <a:p>
            <a:pPr fontAlgn="base"/>
            <a:r>
              <a:rPr lang="en-US" sz="6600" b="1" dirty="0">
                <a:solidFill>
                  <a:schemeClr val="bg1"/>
                </a:solidFill>
                <a:latin typeface="+mn-lt"/>
              </a:rPr>
              <a:t>OR</a:t>
            </a:r>
          </a:p>
          <a:p>
            <a:pPr fontAlgn="base"/>
            <a:endParaRPr lang="en-US" sz="4000" b="1" dirty="0">
              <a:solidFill>
                <a:schemeClr val="bg1"/>
              </a:solidFill>
              <a:latin typeface="+mn-lt"/>
            </a:endParaRPr>
          </a:p>
          <a:p>
            <a:pPr fontAlgn="base"/>
            <a:r>
              <a:rPr lang="en-US" sz="6600" b="1" dirty="0">
                <a:solidFill>
                  <a:schemeClr val="bg1"/>
                </a:solidFill>
                <a:latin typeface="+mn-lt"/>
              </a:rPr>
              <a:t>Did an Ionospheric Heater heat the ionosphere which caused the earthquake?</a:t>
            </a:r>
          </a:p>
        </p:txBody>
      </p:sp>
    </p:spTree>
    <p:extLst>
      <p:ext uri="{BB962C8B-B14F-4D97-AF65-F5344CB8AC3E}">
        <p14:creationId xmlns:p14="http://schemas.microsoft.com/office/powerpoint/2010/main" val="252841283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52</a:t>
            </a:fld>
            <a:endParaRPr/>
          </a:p>
        </p:txBody>
      </p:sp>
      <p:sp>
        <p:nvSpPr>
          <p:cNvPr id="280" name="Shape 280"/>
          <p:cNvSpPr/>
          <p:nvPr/>
        </p:nvSpPr>
        <p:spPr>
          <a:xfrm>
            <a:off x="2769194" y="8060565"/>
            <a:ext cx="5300977" cy="20565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lvl1pPr algn="ctr"/>
          </a:lstStyle>
          <a:p>
            <a:r>
              <a:rPr lang="en-US" sz="3000" dirty="0"/>
              <a:t>Upper Atmospheric Nuclear Explosions</a:t>
            </a:r>
          </a:p>
          <a:p>
            <a:r>
              <a:rPr lang="en-US" sz="3000" dirty="0"/>
              <a:t>Project Highwater</a:t>
            </a:r>
          </a:p>
          <a:p>
            <a:r>
              <a:rPr lang="en-US" sz="3000" dirty="0"/>
              <a:t>Project West Ford (Needles)</a:t>
            </a:r>
          </a:p>
          <a:p>
            <a:r>
              <a:rPr lang="en-US" sz="3000" dirty="0"/>
              <a:t>Lyndon Johnson on Space Control</a:t>
            </a:r>
          </a:p>
          <a:p>
            <a:r>
              <a:rPr lang="en-US" sz="3000" dirty="0"/>
              <a:t>Sounding Rockets &amp; Ion Clouds</a:t>
            </a:r>
          </a:p>
          <a:p>
            <a:r>
              <a:rPr lang="en-US" sz="3000" dirty="0"/>
              <a:t>Project HARP Cannon</a:t>
            </a:r>
          </a:p>
          <a:p>
            <a:r>
              <a:rPr lang="en-US" sz="3000" dirty="0"/>
              <a:t>Solar Powered Satellite (SPS)</a:t>
            </a:r>
          </a:p>
          <a:p>
            <a:endParaRPr sz="3000" dirty="0"/>
          </a:p>
        </p:txBody>
      </p:sp>
      <p:sp>
        <p:nvSpPr>
          <p:cNvPr id="282" name="Shape 282"/>
          <p:cNvSpPr/>
          <p:nvPr/>
        </p:nvSpPr>
        <p:spPr>
          <a:xfrm>
            <a:off x="13975877" y="5410559"/>
            <a:ext cx="2259780" cy="2259781"/>
          </a:xfrm>
          <a:prstGeom prst="ellipse">
            <a:avLst/>
          </a:prstGeom>
          <a:solidFill>
            <a:schemeClr val="accent2">
              <a:alpha val="14000"/>
            </a:schemeClr>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83" name="Shape 283"/>
          <p:cNvSpPr/>
          <p:nvPr/>
        </p:nvSpPr>
        <p:spPr>
          <a:xfrm>
            <a:off x="14328358" y="5763041"/>
            <a:ext cx="1554817" cy="1554817"/>
          </a:xfrm>
          <a:prstGeom prst="ellipse">
            <a:avLst/>
          </a:prstGeom>
          <a:solidFill>
            <a:schemeClr val="accent2">
              <a:alpha val="14000"/>
            </a:schemeClr>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84" name="Shape 284"/>
          <p:cNvSpPr/>
          <p:nvPr/>
        </p:nvSpPr>
        <p:spPr>
          <a:xfrm>
            <a:off x="14673729" y="6108410"/>
            <a:ext cx="864077" cy="864077"/>
          </a:xfrm>
          <a:prstGeom prst="ellipse">
            <a:avLst/>
          </a:prstGeom>
          <a:solidFill>
            <a:schemeClr val="accent2">
              <a:alpha val="23000"/>
            </a:schemeClr>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85" name="Shape 285"/>
          <p:cNvSpPr/>
          <p:nvPr/>
        </p:nvSpPr>
        <p:spPr>
          <a:xfrm>
            <a:off x="3744147" y="4347069"/>
            <a:ext cx="3351072" cy="795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sz="4500" cap="all" baseline="0">
                <a:solidFill>
                  <a:srgbClr val="F0F0F0"/>
                </a:solidFill>
                <a:latin typeface="+mn-lt"/>
                <a:ea typeface="+mn-ea"/>
                <a:cs typeface="+mn-cs"/>
                <a:sym typeface="Open Sans Light"/>
              </a:defRPr>
            </a:lvl1pPr>
          </a:lstStyle>
          <a:p>
            <a:r>
              <a:rPr lang="en-US" dirty="0"/>
              <a:t>1950-1970</a:t>
            </a:r>
            <a:endParaRPr sz="2800" dirty="0"/>
          </a:p>
        </p:txBody>
      </p:sp>
      <p:sp>
        <p:nvSpPr>
          <p:cNvPr id="286" name="Shape 286"/>
          <p:cNvSpPr/>
          <p:nvPr/>
        </p:nvSpPr>
        <p:spPr>
          <a:xfrm>
            <a:off x="8675527" y="4347068"/>
            <a:ext cx="3174395" cy="795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sz="4500" cap="all" baseline="0">
                <a:solidFill>
                  <a:srgbClr val="F0F0F0"/>
                </a:solidFill>
                <a:latin typeface="+mn-lt"/>
                <a:ea typeface="+mn-ea"/>
                <a:cs typeface="+mn-cs"/>
                <a:sym typeface="Open Sans Light"/>
              </a:defRPr>
            </a:lvl1pPr>
          </a:lstStyle>
          <a:p>
            <a:r>
              <a:rPr lang="en-US" dirty="0"/>
              <a:t>1970-1990</a:t>
            </a:r>
            <a:endParaRPr lang="en-US" sz="2800" dirty="0"/>
          </a:p>
        </p:txBody>
      </p:sp>
      <p:sp>
        <p:nvSpPr>
          <p:cNvPr id="287" name="Shape 287"/>
          <p:cNvSpPr/>
          <p:nvPr/>
        </p:nvSpPr>
        <p:spPr>
          <a:xfrm>
            <a:off x="13521326" y="4347067"/>
            <a:ext cx="3174395" cy="795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sz="4500" cap="all" baseline="0">
                <a:solidFill>
                  <a:srgbClr val="F0F0F0"/>
                </a:solidFill>
                <a:latin typeface="+mn-lt"/>
                <a:ea typeface="+mn-ea"/>
                <a:cs typeface="+mn-cs"/>
                <a:sym typeface="Open Sans Light"/>
              </a:defRPr>
            </a:lvl1pPr>
          </a:lstStyle>
          <a:p>
            <a:r>
              <a:rPr lang="en-US" dirty="0"/>
              <a:t>1990-2020</a:t>
            </a:r>
            <a:endParaRPr dirty="0"/>
          </a:p>
        </p:txBody>
      </p:sp>
      <p:sp>
        <p:nvSpPr>
          <p:cNvPr id="288" name="Shape 288"/>
          <p:cNvSpPr/>
          <p:nvPr/>
        </p:nvSpPr>
        <p:spPr>
          <a:xfrm>
            <a:off x="17797354" y="4347066"/>
            <a:ext cx="4302907" cy="795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ctr">
              <a:defRPr sz="4500" cap="all" baseline="0">
                <a:solidFill>
                  <a:srgbClr val="F0F0F0"/>
                </a:solidFill>
                <a:latin typeface="+mn-lt"/>
                <a:ea typeface="+mn-ea"/>
                <a:cs typeface="+mn-cs"/>
                <a:sym typeface="Open Sans Light"/>
              </a:defRPr>
            </a:lvl1pPr>
          </a:lstStyle>
          <a:p>
            <a:r>
              <a:rPr lang="en-US" dirty="0"/>
              <a:t>THE FUTURE</a:t>
            </a:r>
            <a:endParaRPr dirty="0"/>
          </a:p>
        </p:txBody>
      </p:sp>
      <p:sp>
        <p:nvSpPr>
          <p:cNvPr id="289" name="Shape 289"/>
          <p:cNvSpPr/>
          <p:nvPr/>
        </p:nvSpPr>
        <p:spPr>
          <a:xfrm>
            <a:off x="2339888" y="6409276"/>
            <a:ext cx="19653425" cy="262346"/>
          </a:xfrm>
          <a:prstGeom prst="roundRect">
            <a:avLst>
              <a:gd name="adj" fmla="val 50000"/>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90" name="Shape 290"/>
          <p:cNvSpPr/>
          <p:nvPr/>
        </p:nvSpPr>
        <p:spPr>
          <a:xfrm>
            <a:off x="2339888" y="6409276"/>
            <a:ext cx="19653425" cy="262346"/>
          </a:xfrm>
          <a:prstGeom prst="roundRect">
            <a:avLst>
              <a:gd name="adj" fmla="val 50000"/>
            </a:avLst>
          </a:prstGeom>
          <a:gradFill flip="none" rotWithShape="1">
            <a:gsLst>
              <a:gs pos="19000">
                <a:srgbClr val="0E0F19"/>
              </a:gs>
              <a:gs pos="36774">
                <a:schemeClr val="accent2">
                  <a:lumMod val="50000"/>
                </a:schemeClr>
              </a:gs>
              <a:gs pos="50440">
                <a:schemeClr val="accent2"/>
              </a:gs>
              <a:gs pos="99000">
                <a:schemeClr val="accent1"/>
              </a:gs>
            </a:gsLst>
            <a:lin ang="10860000" scaled="0"/>
          </a:gra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91" name="Shape 291"/>
          <p:cNvSpPr/>
          <p:nvPr/>
        </p:nvSpPr>
        <p:spPr>
          <a:xfrm>
            <a:off x="14916057" y="6350739"/>
            <a:ext cx="379421" cy="379421"/>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92" name="Shape 292"/>
          <p:cNvSpPr/>
          <p:nvPr/>
        </p:nvSpPr>
        <p:spPr>
          <a:xfrm>
            <a:off x="10131552" y="6409276"/>
            <a:ext cx="262347" cy="262346"/>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93" name="Shape 293"/>
          <p:cNvSpPr/>
          <p:nvPr/>
        </p:nvSpPr>
        <p:spPr>
          <a:xfrm>
            <a:off x="5288510" y="6409276"/>
            <a:ext cx="262347" cy="262346"/>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94" name="Shape 294"/>
          <p:cNvSpPr/>
          <p:nvPr/>
        </p:nvSpPr>
        <p:spPr>
          <a:xfrm>
            <a:off x="19817635" y="6409276"/>
            <a:ext cx="262346" cy="262346"/>
          </a:xfrm>
          <a:prstGeom prst="ellipse">
            <a:avLst/>
          </a:prstGeom>
          <a:solidFill>
            <a:srgbClr val="FFFFFF">
              <a:alpha val="13000"/>
            </a:srgbClr>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21" name="Shape 280"/>
          <p:cNvSpPr/>
          <p:nvPr/>
        </p:nvSpPr>
        <p:spPr>
          <a:xfrm>
            <a:off x="11589172" y="8030768"/>
            <a:ext cx="7033188" cy="27059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lvl1pPr algn="ctr"/>
          </a:lstStyle>
          <a:p>
            <a:r>
              <a:rPr lang="en-US" sz="3000" dirty="0"/>
              <a:t>Counterforce Weather Control: SPACECAST 2020</a:t>
            </a:r>
          </a:p>
          <a:p>
            <a:r>
              <a:rPr lang="en-US" sz="3000" dirty="0"/>
              <a:t>High Frequency Active Auroral Research Program (HAARP)</a:t>
            </a:r>
          </a:p>
          <a:p>
            <a:r>
              <a:rPr lang="en-US" sz="3000" dirty="0"/>
              <a:t>Test Technology Symposium 1997: Weather Modification</a:t>
            </a:r>
          </a:p>
          <a:p>
            <a:r>
              <a:rPr lang="en-US" sz="3000" dirty="0"/>
              <a:t>Secretary of Defense William Cohen on Eco-Terrorism</a:t>
            </a:r>
          </a:p>
          <a:p>
            <a:r>
              <a:rPr lang="en-US" sz="3000" dirty="0"/>
              <a:t>High Voltage Orbiting Long Tether (</a:t>
            </a:r>
            <a:r>
              <a:rPr lang="en-US" sz="3000" dirty="0" err="1"/>
              <a:t>HiVOLT</a:t>
            </a:r>
            <a:r>
              <a:rPr lang="en-US" sz="3000" dirty="0"/>
              <a:t>)</a:t>
            </a:r>
          </a:p>
          <a:p>
            <a:r>
              <a:rPr lang="en-US" sz="3000" dirty="0"/>
              <a:t>Thunderstorm Solar Power Satellite</a:t>
            </a:r>
          </a:p>
          <a:p>
            <a:r>
              <a:rPr lang="en-US" sz="3000" dirty="0"/>
              <a:t>Charged Aerosol Release Experiment (CARE)</a:t>
            </a:r>
          </a:p>
          <a:p>
            <a:r>
              <a:rPr lang="en-US" sz="3000" dirty="0"/>
              <a:t>Project LUCY Transmitters &amp; Noctilucent Clouds</a:t>
            </a:r>
          </a:p>
          <a:p>
            <a:r>
              <a:rPr lang="en-US" sz="3000" dirty="0"/>
              <a:t>Climate Global Control Trading LLC</a:t>
            </a:r>
          </a:p>
          <a:p>
            <a:r>
              <a:rPr lang="en-US" sz="3000" dirty="0"/>
              <a:t>The United States of America’s Space Force</a:t>
            </a:r>
          </a:p>
        </p:txBody>
      </p:sp>
      <p:sp>
        <p:nvSpPr>
          <p:cNvPr id="22" name="Shape 280"/>
          <p:cNvSpPr/>
          <p:nvPr/>
        </p:nvSpPr>
        <p:spPr>
          <a:xfrm>
            <a:off x="7025611" y="919177"/>
            <a:ext cx="6474226" cy="306745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lvl1pPr algn="ctr"/>
          </a:lstStyle>
          <a:p>
            <a:r>
              <a:rPr lang="en-US" sz="3000" dirty="0"/>
              <a:t>Project SECEDE Barium Clouds</a:t>
            </a:r>
          </a:p>
          <a:p>
            <a:r>
              <a:rPr lang="en-US" sz="3000" dirty="0"/>
              <a:t>ENMOD Weather Warfare Ban</a:t>
            </a:r>
          </a:p>
          <a:p>
            <a:r>
              <a:rPr lang="en-US" sz="3000" dirty="0"/>
              <a:t>Ukraine Burns Hole in Ionosphere (modifies weather)</a:t>
            </a:r>
          </a:p>
          <a:p>
            <a:r>
              <a:rPr lang="en-US" sz="3000" dirty="0"/>
              <a:t>The Russian Woodpecker and Chernobyl Meltdown</a:t>
            </a:r>
          </a:p>
          <a:p>
            <a:r>
              <a:rPr lang="en-US" sz="3000" dirty="0"/>
              <a:t>Project Waterhole (interrupting aurora)</a:t>
            </a:r>
          </a:p>
          <a:p>
            <a:r>
              <a:rPr lang="en-US" sz="3000" dirty="0"/>
              <a:t>Project Cameo Barium Clouds</a:t>
            </a:r>
          </a:p>
          <a:p>
            <a:r>
              <a:rPr lang="en-US" sz="3000" dirty="0"/>
              <a:t>Stanford Star Lab Ionospheric Modification</a:t>
            </a:r>
          </a:p>
          <a:p>
            <a:r>
              <a:rPr lang="en-US" sz="3000" dirty="0"/>
              <a:t>Beam Experiment Aboard Rocket (BEAR)</a:t>
            </a:r>
          </a:p>
          <a:p>
            <a:r>
              <a:rPr lang="en-US" sz="3000" dirty="0"/>
              <a:t>CRRES and the Arecibo Ionospheric Heater</a:t>
            </a:r>
          </a:p>
          <a:p>
            <a:r>
              <a:rPr lang="en-US" sz="3000" dirty="0"/>
              <a:t>DoD Plans HAARP</a:t>
            </a:r>
            <a:endParaRPr sz="3000" dirty="0"/>
          </a:p>
        </p:txBody>
      </p:sp>
      <p:sp>
        <p:nvSpPr>
          <p:cNvPr id="23" name="Shape 280"/>
          <p:cNvSpPr/>
          <p:nvPr/>
        </p:nvSpPr>
        <p:spPr>
          <a:xfrm>
            <a:off x="16038142" y="1930117"/>
            <a:ext cx="7821329" cy="20565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lvl1pPr algn="ctr"/>
          </a:lstStyle>
          <a:p>
            <a:r>
              <a:rPr lang="en-US" sz="3600" dirty="0"/>
              <a:t>Global Weather Control using Ionospheric Modification</a:t>
            </a:r>
          </a:p>
          <a:p>
            <a:endParaRPr lang="en-US" sz="3600" dirty="0"/>
          </a:p>
          <a:p>
            <a:r>
              <a:rPr lang="en-US" sz="3600" dirty="0"/>
              <a:t>Space Based Directed Energy Weapons / Satellites</a:t>
            </a:r>
          </a:p>
          <a:p>
            <a:endParaRPr lang="en-US" sz="3600" dirty="0"/>
          </a:p>
          <a:p>
            <a:r>
              <a:rPr lang="en-US" sz="3600" dirty="0"/>
              <a:t>Military used of ULF and ELF based Mind Control</a:t>
            </a:r>
          </a:p>
          <a:p>
            <a:endParaRPr sz="3600"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2119057" y="2554584"/>
            <a:ext cx="9430369" cy="14321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10800" dirty="0">
                <a:latin typeface="+mj-lt"/>
              </a:rPr>
              <a:t>Learn More</a:t>
            </a:r>
            <a:endParaRPr sz="10800" dirty="0">
              <a:latin typeface="+mj-lt"/>
            </a:endParaRPr>
          </a:p>
        </p:txBody>
      </p:sp>
      <p:sp>
        <p:nvSpPr>
          <p:cNvPr id="107" name="Shape 107"/>
          <p:cNvSpPr/>
          <p:nvPr/>
        </p:nvSpPr>
        <p:spPr>
          <a:xfrm>
            <a:off x="2119057" y="4309409"/>
            <a:ext cx="8283085" cy="532595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2800" dirty="0"/>
              <a:t>Welcome to Weather Modification History (WMH), the world’s most comprehensive weather control archive with hundreds of verified historical facts, images, and videos. WMH’s compelling evidence is easy to browse, exceedingly accurate, and encyclopedic in scope. This website was crafted by dedicated individuals to help you discern fact from fiction with meticulously organized research that offers the activist community a credible compendium.</a:t>
            </a:r>
          </a:p>
          <a:p>
            <a:endParaRPr lang="en-US" sz="2800" dirty="0"/>
          </a:p>
          <a:p>
            <a:r>
              <a:rPr lang="en-US" sz="2800" dirty="0"/>
              <a:t>Weather Modification History was created to inform the public of the extensive history of weather modification experiments. Our goal is to increase public awareness and debate about the moral and legal implications of today's multi-billion dollar weather control industry and the coming global governance of sunlight-blocking geoengineering schemes. This website will empower you to take action and raise awareness of the little known but </a:t>
            </a:r>
            <a:r>
              <a:rPr lang="en-US" dirty="0"/>
              <a:t>lengthy history of weather modification and the men who dare attempt it.</a:t>
            </a:r>
          </a:p>
          <a:p>
            <a:endParaRPr lang="en-US" sz="3600" dirty="0"/>
          </a:p>
          <a:p>
            <a:r>
              <a:rPr lang="en-US" sz="3600" dirty="0"/>
              <a:t>The </a:t>
            </a:r>
            <a:r>
              <a:rPr lang="en-US" sz="36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Star Wars section</a:t>
            </a:r>
            <a:r>
              <a:rPr lang="en-US" sz="3600" dirty="0"/>
              <a:t> on Weather Modification History</a:t>
            </a:r>
          </a:p>
          <a:p>
            <a:endParaRPr lang="en-US" sz="3600" dirty="0"/>
          </a:p>
          <a:p>
            <a:r>
              <a:rPr lang="en-US" sz="3600" dirty="0"/>
              <a:t>Also be sure to check out:</a:t>
            </a:r>
          </a:p>
          <a:p>
            <a:r>
              <a:rPr lang="en-US" sz="36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HAARP and the Sky Heaters</a:t>
            </a:r>
            <a:r>
              <a:rPr lang="en-US" sz="3600" dirty="0">
                <a:solidFill>
                  <a:schemeClr val="accent4">
                    <a:lumMod val="60000"/>
                    <a:lumOff val="40000"/>
                  </a:schemeClr>
                </a:solidFill>
              </a:rPr>
              <a:t> </a:t>
            </a:r>
            <a:r>
              <a:rPr lang="en-US" sz="3600" dirty="0"/>
              <a:t>on ClimateViewer News</a:t>
            </a:r>
          </a:p>
          <a:p>
            <a:r>
              <a:rPr lang="en-US" sz="3600" dirty="0">
                <a:solidFill>
                  <a:schemeClr val="accent4">
                    <a:lumMod val="60000"/>
                    <a:lumOff val="40000"/>
                  </a:schemeClr>
                </a:solidFill>
                <a:hlinkClick r:id="rId5">
                  <a:extLst>
                    <a:ext uri="{A12FA001-AC4F-418D-AE19-62706E023703}">
                      <ahyp:hlinkClr xmlns:ahyp="http://schemas.microsoft.com/office/drawing/2018/hyperlinkcolor" val="tx"/>
                    </a:ext>
                  </a:extLst>
                </a:hlinkClick>
              </a:rPr>
              <a:t>Articles on Ionospheric Heaters</a:t>
            </a:r>
            <a:r>
              <a:rPr lang="en-US" sz="3600" dirty="0"/>
              <a:t> on ClimateViewer News</a:t>
            </a:r>
          </a:p>
          <a:p>
            <a:r>
              <a:rPr lang="en-US" sz="3600" dirty="0">
                <a:solidFill>
                  <a:schemeClr val="accent4">
                    <a:lumMod val="60000"/>
                    <a:lumOff val="40000"/>
                  </a:schemeClr>
                </a:solidFill>
                <a:hlinkClick r:id="rId6">
                  <a:extLst>
                    <a:ext uri="{A12FA001-AC4F-418D-AE19-62706E023703}">
                      <ahyp:hlinkClr xmlns:ahyp="http://schemas.microsoft.com/office/drawing/2018/hyperlinkcolor" val="tx"/>
                    </a:ext>
                  </a:extLst>
                </a:hlinkClick>
              </a:rPr>
              <a:t>Atmospheric Sensors &amp; EMF Sites</a:t>
            </a:r>
            <a:r>
              <a:rPr lang="en-US" sz="3600" dirty="0"/>
              <a:t> on ClimateViewer 3D</a:t>
            </a:r>
          </a:p>
          <a:p>
            <a:endParaRPr lang="en-US" dirty="0"/>
          </a:p>
        </p:txBody>
      </p:sp>
      <p:sp>
        <p:nvSpPr>
          <p:cNvPr id="108" name="Shape 10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53</a:t>
            </a:fld>
            <a:endParaRPr/>
          </a:p>
        </p:txBody>
      </p:sp>
      <p:grpSp>
        <p:nvGrpSpPr>
          <p:cNvPr id="150" name="Group 150"/>
          <p:cNvGrpSpPr/>
          <p:nvPr/>
        </p:nvGrpSpPr>
        <p:grpSpPr>
          <a:xfrm>
            <a:off x="11740170" y="9764932"/>
            <a:ext cx="10439421" cy="114081"/>
            <a:chOff x="0" y="0"/>
            <a:chExt cx="10439419" cy="114079"/>
          </a:xfrm>
        </p:grpSpPr>
        <p:sp>
          <p:nvSpPr>
            <p:cNvPr id="109" name="Shape 109"/>
            <p:cNvSpPr/>
            <p:nvPr/>
          </p:nvSpPr>
          <p:spPr>
            <a:xfrm flipV="1">
              <a:off x="-1" y="-1"/>
              <a:ext cx="2"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0" name="Shape 110"/>
            <p:cNvSpPr/>
            <p:nvPr/>
          </p:nvSpPr>
          <p:spPr>
            <a:xfrm flipV="1">
              <a:off x="260985"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1" name="Shape 111"/>
            <p:cNvSpPr/>
            <p:nvPr/>
          </p:nvSpPr>
          <p:spPr>
            <a:xfrm flipV="1">
              <a:off x="521971"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2" name="Shape 112"/>
            <p:cNvSpPr/>
            <p:nvPr/>
          </p:nvSpPr>
          <p:spPr>
            <a:xfrm flipV="1">
              <a:off x="782956"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3" name="Shape 113"/>
            <p:cNvSpPr/>
            <p:nvPr/>
          </p:nvSpPr>
          <p:spPr>
            <a:xfrm flipV="1">
              <a:off x="1043942"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4" name="Shape 114"/>
            <p:cNvSpPr/>
            <p:nvPr/>
          </p:nvSpPr>
          <p:spPr>
            <a:xfrm flipV="1">
              <a:off x="1304927"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5" name="Shape 115"/>
            <p:cNvSpPr/>
            <p:nvPr/>
          </p:nvSpPr>
          <p:spPr>
            <a:xfrm flipV="1">
              <a:off x="1565912"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6" name="Shape 116"/>
            <p:cNvSpPr/>
            <p:nvPr/>
          </p:nvSpPr>
          <p:spPr>
            <a:xfrm flipV="1">
              <a:off x="1826898"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7" name="Shape 117"/>
            <p:cNvSpPr/>
            <p:nvPr/>
          </p:nvSpPr>
          <p:spPr>
            <a:xfrm flipV="1">
              <a:off x="2087884"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8" name="Shape 118"/>
            <p:cNvSpPr/>
            <p:nvPr/>
          </p:nvSpPr>
          <p:spPr>
            <a:xfrm flipV="1">
              <a:off x="2348869"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19" name="Shape 119"/>
            <p:cNvSpPr/>
            <p:nvPr/>
          </p:nvSpPr>
          <p:spPr>
            <a:xfrm flipV="1">
              <a:off x="2609855"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0" name="Shape 120"/>
            <p:cNvSpPr/>
            <p:nvPr/>
          </p:nvSpPr>
          <p:spPr>
            <a:xfrm flipV="1">
              <a:off x="2870841"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1" name="Shape 121"/>
            <p:cNvSpPr/>
            <p:nvPr/>
          </p:nvSpPr>
          <p:spPr>
            <a:xfrm flipV="1">
              <a:off x="3131826"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2" name="Shape 122"/>
            <p:cNvSpPr/>
            <p:nvPr/>
          </p:nvSpPr>
          <p:spPr>
            <a:xfrm flipV="1">
              <a:off x="3392812"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3" name="Shape 123"/>
            <p:cNvSpPr/>
            <p:nvPr/>
          </p:nvSpPr>
          <p:spPr>
            <a:xfrm flipV="1">
              <a:off x="3653797"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4" name="Shape 124"/>
            <p:cNvSpPr/>
            <p:nvPr/>
          </p:nvSpPr>
          <p:spPr>
            <a:xfrm flipV="1">
              <a:off x="3914781"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5" name="Shape 125"/>
            <p:cNvSpPr/>
            <p:nvPr/>
          </p:nvSpPr>
          <p:spPr>
            <a:xfrm flipV="1">
              <a:off x="4175767"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6" name="Shape 126"/>
            <p:cNvSpPr/>
            <p:nvPr/>
          </p:nvSpPr>
          <p:spPr>
            <a:xfrm flipV="1">
              <a:off x="4436753"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7" name="Shape 127"/>
            <p:cNvSpPr/>
            <p:nvPr/>
          </p:nvSpPr>
          <p:spPr>
            <a:xfrm flipV="1">
              <a:off x="4697738"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8" name="Shape 128"/>
            <p:cNvSpPr/>
            <p:nvPr/>
          </p:nvSpPr>
          <p:spPr>
            <a:xfrm flipV="1">
              <a:off x="4958724"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29" name="Shape 129"/>
            <p:cNvSpPr/>
            <p:nvPr/>
          </p:nvSpPr>
          <p:spPr>
            <a:xfrm flipV="1">
              <a:off x="5219710"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0" name="Shape 130"/>
            <p:cNvSpPr/>
            <p:nvPr/>
          </p:nvSpPr>
          <p:spPr>
            <a:xfrm flipV="1">
              <a:off x="5480695"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1" name="Shape 131"/>
            <p:cNvSpPr/>
            <p:nvPr/>
          </p:nvSpPr>
          <p:spPr>
            <a:xfrm flipV="1">
              <a:off x="5741681"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2" name="Shape 132"/>
            <p:cNvSpPr/>
            <p:nvPr/>
          </p:nvSpPr>
          <p:spPr>
            <a:xfrm flipV="1">
              <a:off x="6002666"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3" name="Shape 133"/>
            <p:cNvSpPr/>
            <p:nvPr/>
          </p:nvSpPr>
          <p:spPr>
            <a:xfrm flipV="1">
              <a:off x="6263652"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4" name="Shape 134"/>
            <p:cNvSpPr/>
            <p:nvPr/>
          </p:nvSpPr>
          <p:spPr>
            <a:xfrm flipV="1">
              <a:off x="6524638"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5" name="Shape 135"/>
            <p:cNvSpPr/>
            <p:nvPr/>
          </p:nvSpPr>
          <p:spPr>
            <a:xfrm flipV="1">
              <a:off x="6785623"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6" name="Shape 136"/>
            <p:cNvSpPr/>
            <p:nvPr/>
          </p:nvSpPr>
          <p:spPr>
            <a:xfrm flipV="1">
              <a:off x="7046609"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7" name="Shape 137"/>
            <p:cNvSpPr/>
            <p:nvPr/>
          </p:nvSpPr>
          <p:spPr>
            <a:xfrm flipV="1">
              <a:off x="7307593"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8" name="Shape 138"/>
            <p:cNvSpPr/>
            <p:nvPr/>
          </p:nvSpPr>
          <p:spPr>
            <a:xfrm flipV="1">
              <a:off x="7568579"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39" name="Shape 139"/>
            <p:cNvSpPr/>
            <p:nvPr/>
          </p:nvSpPr>
          <p:spPr>
            <a:xfrm flipV="1">
              <a:off x="7829564"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0" name="Shape 140"/>
            <p:cNvSpPr/>
            <p:nvPr/>
          </p:nvSpPr>
          <p:spPr>
            <a:xfrm flipV="1">
              <a:off x="8090550"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1" name="Shape 141"/>
            <p:cNvSpPr/>
            <p:nvPr/>
          </p:nvSpPr>
          <p:spPr>
            <a:xfrm flipV="1">
              <a:off x="8351535"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2" name="Shape 142"/>
            <p:cNvSpPr/>
            <p:nvPr/>
          </p:nvSpPr>
          <p:spPr>
            <a:xfrm flipV="1">
              <a:off x="8612521"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3" name="Shape 143"/>
            <p:cNvSpPr/>
            <p:nvPr/>
          </p:nvSpPr>
          <p:spPr>
            <a:xfrm flipV="1">
              <a:off x="8873507"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4" name="Shape 144"/>
            <p:cNvSpPr/>
            <p:nvPr/>
          </p:nvSpPr>
          <p:spPr>
            <a:xfrm flipV="1">
              <a:off x="9134492"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5" name="Shape 145"/>
            <p:cNvSpPr/>
            <p:nvPr/>
          </p:nvSpPr>
          <p:spPr>
            <a:xfrm flipV="1">
              <a:off x="9395478"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6" name="Shape 146"/>
            <p:cNvSpPr/>
            <p:nvPr/>
          </p:nvSpPr>
          <p:spPr>
            <a:xfrm flipV="1">
              <a:off x="9656464"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7" name="Shape 147"/>
            <p:cNvSpPr/>
            <p:nvPr/>
          </p:nvSpPr>
          <p:spPr>
            <a:xfrm flipV="1">
              <a:off x="9917449"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8" name="Shape 148"/>
            <p:cNvSpPr/>
            <p:nvPr/>
          </p:nvSpPr>
          <p:spPr>
            <a:xfrm flipV="1">
              <a:off x="10178435" y="-1"/>
              <a:ext cx="1" cy="114081"/>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49" name="Shape 149"/>
            <p:cNvSpPr/>
            <p:nvPr/>
          </p:nvSpPr>
          <p:spPr>
            <a:xfrm flipV="1">
              <a:off x="10439419" y="-1"/>
              <a:ext cx="1" cy="114081"/>
            </a:xfrm>
            <a:prstGeom prst="line">
              <a:avLst/>
            </a:prstGeom>
            <a:noFill/>
            <a:ln w="38100" cap="flat">
              <a:solidFill>
                <a:srgbClr val="FFFFFF"/>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grpSp>
      <p:grpSp>
        <p:nvGrpSpPr>
          <p:cNvPr id="162" name="Group 162"/>
          <p:cNvGrpSpPr/>
          <p:nvPr/>
        </p:nvGrpSpPr>
        <p:grpSpPr>
          <a:xfrm>
            <a:off x="11746535" y="5378271"/>
            <a:ext cx="10439399" cy="4272142"/>
            <a:chOff x="0" y="0"/>
            <a:chExt cx="10439398" cy="4272141"/>
          </a:xfrm>
        </p:grpSpPr>
        <p:sp>
          <p:nvSpPr>
            <p:cNvPr id="151" name="Shape 151"/>
            <p:cNvSpPr/>
            <p:nvPr/>
          </p:nvSpPr>
          <p:spPr>
            <a:xfrm flipV="1">
              <a:off x="-1" y="-1"/>
              <a:ext cx="2"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52" name="Shape 152"/>
            <p:cNvSpPr/>
            <p:nvPr/>
          </p:nvSpPr>
          <p:spPr>
            <a:xfrm flipV="1">
              <a:off x="1043940"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53" name="Shape 153"/>
            <p:cNvSpPr/>
            <p:nvPr/>
          </p:nvSpPr>
          <p:spPr>
            <a:xfrm flipV="1">
              <a:off x="2087880"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54" name="Shape 154"/>
            <p:cNvSpPr/>
            <p:nvPr/>
          </p:nvSpPr>
          <p:spPr>
            <a:xfrm flipV="1">
              <a:off x="3131819"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55" name="Shape 155"/>
            <p:cNvSpPr/>
            <p:nvPr/>
          </p:nvSpPr>
          <p:spPr>
            <a:xfrm flipV="1">
              <a:off x="4175759"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56" name="Shape 156"/>
            <p:cNvSpPr/>
            <p:nvPr/>
          </p:nvSpPr>
          <p:spPr>
            <a:xfrm flipV="1">
              <a:off x="5219698"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57" name="Shape 157"/>
            <p:cNvSpPr/>
            <p:nvPr/>
          </p:nvSpPr>
          <p:spPr>
            <a:xfrm flipV="1">
              <a:off x="6263639"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58" name="Shape 158"/>
            <p:cNvSpPr/>
            <p:nvPr/>
          </p:nvSpPr>
          <p:spPr>
            <a:xfrm flipV="1">
              <a:off x="7307578"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59" name="Shape 159"/>
            <p:cNvSpPr/>
            <p:nvPr/>
          </p:nvSpPr>
          <p:spPr>
            <a:xfrm flipV="1">
              <a:off x="8351518"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60" name="Shape 160"/>
            <p:cNvSpPr/>
            <p:nvPr/>
          </p:nvSpPr>
          <p:spPr>
            <a:xfrm flipV="1">
              <a:off x="9395458"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61" name="Shape 161"/>
            <p:cNvSpPr/>
            <p:nvPr/>
          </p:nvSpPr>
          <p:spPr>
            <a:xfrm flipV="1">
              <a:off x="10439398" y="-1"/>
              <a:ext cx="1" cy="4272143"/>
            </a:xfrm>
            <a:prstGeom prst="line">
              <a:avLst/>
            </a:prstGeom>
            <a:noFill/>
            <a:ln w="25400" cap="flat">
              <a:solidFill>
                <a:srgbClr val="45485C"/>
              </a:solidFill>
              <a:prstDash val="solid"/>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grpSp>
      <p:sp>
        <p:nvSpPr>
          <p:cNvPr id="163" name="Shape 163"/>
          <p:cNvSpPr/>
          <p:nvPr/>
        </p:nvSpPr>
        <p:spPr>
          <a:xfrm>
            <a:off x="11743233" y="6000344"/>
            <a:ext cx="10438393" cy="3658304"/>
          </a:xfrm>
          <a:custGeom>
            <a:avLst/>
            <a:gdLst/>
            <a:ahLst/>
            <a:cxnLst>
              <a:cxn ang="0">
                <a:pos x="wd2" y="hd2"/>
              </a:cxn>
              <a:cxn ang="5400000">
                <a:pos x="wd2" y="hd2"/>
              </a:cxn>
              <a:cxn ang="10800000">
                <a:pos x="wd2" y="hd2"/>
              </a:cxn>
              <a:cxn ang="16200000">
                <a:pos x="wd2" y="hd2"/>
              </a:cxn>
            </a:cxnLst>
            <a:rect l="0" t="0" r="r" b="b"/>
            <a:pathLst>
              <a:path w="21600" h="21458" extrusionOk="0">
                <a:moveTo>
                  <a:pt x="0" y="21458"/>
                </a:moveTo>
                <a:lnTo>
                  <a:pt x="21600" y="21458"/>
                </a:lnTo>
                <a:lnTo>
                  <a:pt x="21600" y="40"/>
                </a:lnTo>
                <a:cubicBezTo>
                  <a:pt x="20724" y="-142"/>
                  <a:pt x="19850" y="300"/>
                  <a:pt x="19055" y="1312"/>
                </a:cubicBezTo>
                <a:cubicBezTo>
                  <a:pt x="18001" y="2654"/>
                  <a:pt x="17112" y="4983"/>
                  <a:pt x="15985" y="5868"/>
                </a:cubicBezTo>
                <a:cubicBezTo>
                  <a:pt x="14314" y="7180"/>
                  <a:pt x="12501" y="4954"/>
                  <a:pt x="10821" y="6512"/>
                </a:cubicBezTo>
                <a:cubicBezTo>
                  <a:pt x="9026" y="8175"/>
                  <a:pt x="7976" y="13781"/>
                  <a:pt x="6101" y="15021"/>
                </a:cubicBezTo>
                <a:cubicBezTo>
                  <a:pt x="4953" y="15779"/>
                  <a:pt x="3772" y="14611"/>
                  <a:pt x="2603" y="14915"/>
                </a:cubicBezTo>
                <a:cubicBezTo>
                  <a:pt x="1612" y="15174"/>
                  <a:pt x="690" y="16464"/>
                  <a:pt x="16" y="18539"/>
                </a:cubicBezTo>
                <a:lnTo>
                  <a:pt x="0" y="21458"/>
                </a:lnTo>
                <a:close/>
              </a:path>
            </a:pathLst>
          </a:custGeom>
          <a:gradFill>
            <a:gsLst>
              <a:gs pos="0">
                <a:schemeClr val="accent1">
                  <a:alpha val="56000"/>
                </a:schemeClr>
              </a:gs>
              <a:gs pos="100000">
                <a:srgbClr val="161823">
                  <a:alpha val="45349"/>
                </a:srgbClr>
              </a:gs>
            </a:gsLst>
            <a:lin ang="4998525"/>
          </a:gra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a:p>
        </p:txBody>
      </p:sp>
      <p:sp>
        <p:nvSpPr>
          <p:cNvPr id="164" name="Shape 164"/>
          <p:cNvSpPr/>
          <p:nvPr/>
        </p:nvSpPr>
        <p:spPr>
          <a:xfrm>
            <a:off x="11754625" y="5978293"/>
            <a:ext cx="10430903" cy="3160573"/>
          </a:xfrm>
          <a:custGeom>
            <a:avLst/>
            <a:gdLst/>
            <a:ahLst/>
            <a:cxnLst>
              <a:cxn ang="0">
                <a:pos x="wd2" y="hd2"/>
              </a:cxn>
              <a:cxn ang="5400000">
                <a:pos x="wd2" y="hd2"/>
              </a:cxn>
              <a:cxn ang="10800000">
                <a:pos x="wd2" y="hd2"/>
              </a:cxn>
              <a:cxn ang="16200000">
                <a:pos x="wd2" y="hd2"/>
              </a:cxn>
            </a:cxnLst>
            <a:rect l="0" t="0" r="r" b="b"/>
            <a:pathLst>
              <a:path w="21600" h="21436" extrusionOk="0">
                <a:moveTo>
                  <a:pt x="21600" y="47"/>
                </a:moveTo>
                <a:cubicBezTo>
                  <a:pt x="20723" y="-164"/>
                  <a:pt x="19849" y="347"/>
                  <a:pt x="19053" y="1517"/>
                </a:cubicBezTo>
                <a:cubicBezTo>
                  <a:pt x="17999" y="3069"/>
                  <a:pt x="17108" y="5762"/>
                  <a:pt x="15981" y="6785"/>
                </a:cubicBezTo>
                <a:cubicBezTo>
                  <a:pt x="14309" y="8302"/>
                  <a:pt x="12494" y="5729"/>
                  <a:pt x="10813" y="7529"/>
                </a:cubicBezTo>
                <a:cubicBezTo>
                  <a:pt x="9017" y="9452"/>
                  <a:pt x="7966" y="15935"/>
                  <a:pt x="6089" y="17368"/>
                </a:cubicBezTo>
                <a:cubicBezTo>
                  <a:pt x="4942" y="18245"/>
                  <a:pt x="3759" y="16894"/>
                  <a:pt x="2589" y="17246"/>
                </a:cubicBezTo>
                <a:cubicBezTo>
                  <a:pt x="1598" y="17545"/>
                  <a:pt x="675" y="19038"/>
                  <a:pt x="0" y="21436"/>
                </a:cubicBezTo>
              </a:path>
            </a:pathLst>
          </a:custGeom>
          <a:ln w="76200">
            <a:solidFill>
              <a:schemeClr val="accent1"/>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a:p>
        </p:txBody>
      </p:sp>
      <p:sp>
        <p:nvSpPr>
          <p:cNvPr id="165" name="Shape 165"/>
          <p:cNvSpPr/>
          <p:nvPr/>
        </p:nvSpPr>
        <p:spPr>
          <a:xfrm>
            <a:off x="11747134" y="7112726"/>
            <a:ext cx="10438394" cy="2533252"/>
          </a:xfrm>
          <a:custGeom>
            <a:avLst/>
            <a:gdLst/>
            <a:ahLst/>
            <a:cxnLst>
              <a:cxn ang="0">
                <a:pos x="wd2" y="hd2"/>
              </a:cxn>
              <a:cxn ang="5400000">
                <a:pos x="wd2" y="hd2"/>
              </a:cxn>
              <a:cxn ang="10800000">
                <a:pos x="wd2" y="hd2"/>
              </a:cxn>
              <a:cxn ang="16200000">
                <a:pos x="wd2" y="hd2"/>
              </a:cxn>
            </a:cxnLst>
            <a:rect l="0" t="0" r="r" b="b"/>
            <a:pathLst>
              <a:path w="21600" h="20057" extrusionOk="0">
                <a:moveTo>
                  <a:pt x="0" y="20057"/>
                </a:moveTo>
                <a:lnTo>
                  <a:pt x="21600" y="20057"/>
                </a:lnTo>
                <a:lnTo>
                  <a:pt x="21594" y="3788"/>
                </a:lnTo>
                <a:cubicBezTo>
                  <a:pt x="20423" y="7586"/>
                  <a:pt x="18842" y="8960"/>
                  <a:pt x="17358" y="7469"/>
                </a:cubicBezTo>
                <a:cubicBezTo>
                  <a:pt x="16616" y="6724"/>
                  <a:pt x="15918" y="5262"/>
                  <a:pt x="15149" y="5194"/>
                </a:cubicBezTo>
                <a:cubicBezTo>
                  <a:pt x="14106" y="5101"/>
                  <a:pt x="13195" y="7460"/>
                  <a:pt x="12454" y="10295"/>
                </a:cubicBezTo>
                <a:cubicBezTo>
                  <a:pt x="12111" y="11607"/>
                  <a:pt x="11784" y="13045"/>
                  <a:pt x="11291" y="13246"/>
                </a:cubicBezTo>
                <a:cubicBezTo>
                  <a:pt x="9287" y="14064"/>
                  <a:pt x="9749" y="1190"/>
                  <a:pt x="8099" y="118"/>
                </a:cubicBezTo>
                <a:cubicBezTo>
                  <a:pt x="5542" y="-1543"/>
                  <a:pt x="6318" y="14934"/>
                  <a:pt x="4386" y="16520"/>
                </a:cubicBezTo>
                <a:cubicBezTo>
                  <a:pt x="3734" y="17056"/>
                  <a:pt x="3119" y="15607"/>
                  <a:pt x="2475" y="15051"/>
                </a:cubicBezTo>
                <a:cubicBezTo>
                  <a:pt x="1608" y="14302"/>
                  <a:pt x="700" y="15180"/>
                  <a:pt x="30" y="17414"/>
                </a:cubicBezTo>
                <a:lnTo>
                  <a:pt x="0" y="20057"/>
                </a:lnTo>
                <a:close/>
              </a:path>
            </a:pathLst>
          </a:custGeom>
          <a:gradFill>
            <a:gsLst>
              <a:gs pos="0">
                <a:schemeClr val="accent2">
                  <a:alpha val="63000"/>
                </a:schemeClr>
              </a:gs>
              <a:gs pos="100000">
                <a:srgbClr val="161823">
                  <a:alpha val="45349"/>
                </a:srgbClr>
              </a:gs>
            </a:gsLst>
            <a:lin ang="4998525"/>
          </a:gradFill>
          <a:ln w="12700">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a:p>
        </p:txBody>
      </p:sp>
      <p:sp>
        <p:nvSpPr>
          <p:cNvPr id="166" name="Shape 166"/>
          <p:cNvSpPr/>
          <p:nvPr/>
        </p:nvSpPr>
        <p:spPr>
          <a:xfrm>
            <a:off x="11749675" y="7113863"/>
            <a:ext cx="10420807" cy="2199480"/>
          </a:xfrm>
          <a:custGeom>
            <a:avLst/>
            <a:gdLst/>
            <a:ahLst/>
            <a:cxnLst>
              <a:cxn ang="0">
                <a:pos x="wd2" y="hd2"/>
              </a:cxn>
              <a:cxn ang="5400000">
                <a:pos x="wd2" y="hd2"/>
              </a:cxn>
              <a:cxn ang="10800000">
                <a:pos x="wd2" y="hd2"/>
              </a:cxn>
              <a:cxn ang="16200000">
                <a:pos x="wd2" y="hd2"/>
              </a:cxn>
            </a:cxnLst>
            <a:rect l="0" t="0" r="r" b="b"/>
            <a:pathLst>
              <a:path w="21600" h="19842" extrusionOk="0">
                <a:moveTo>
                  <a:pt x="21600" y="4316"/>
                </a:moveTo>
                <a:cubicBezTo>
                  <a:pt x="20427" y="8644"/>
                  <a:pt x="18843" y="10209"/>
                  <a:pt x="17356" y="8510"/>
                </a:cubicBezTo>
                <a:cubicBezTo>
                  <a:pt x="16614" y="7661"/>
                  <a:pt x="15915" y="5996"/>
                  <a:pt x="15144" y="5918"/>
                </a:cubicBezTo>
                <a:cubicBezTo>
                  <a:pt x="14099" y="5812"/>
                  <a:pt x="13186" y="8500"/>
                  <a:pt x="12445" y="11730"/>
                </a:cubicBezTo>
                <a:cubicBezTo>
                  <a:pt x="12101" y="13225"/>
                  <a:pt x="11773" y="14863"/>
                  <a:pt x="11279" y="15093"/>
                </a:cubicBezTo>
                <a:cubicBezTo>
                  <a:pt x="9272" y="16025"/>
                  <a:pt x="9735" y="1356"/>
                  <a:pt x="8082" y="134"/>
                </a:cubicBezTo>
                <a:cubicBezTo>
                  <a:pt x="5521" y="-1758"/>
                  <a:pt x="6299" y="17015"/>
                  <a:pt x="4363" y="18823"/>
                </a:cubicBezTo>
                <a:cubicBezTo>
                  <a:pt x="3710" y="19433"/>
                  <a:pt x="3094" y="17783"/>
                  <a:pt x="2449" y="17149"/>
                </a:cubicBezTo>
                <a:cubicBezTo>
                  <a:pt x="1580" y="16296"/>
                  <a:pt x="671" y="17297"/>
                  <a:pt x="0" y="19842"/>
                </a:cubicBezTo>
              </a:path>
            </a:pathLst>
          </a:custGeom>
          <a:ln w="76200">
            <a:solidFill>
              <a:schemeClr val="accent2"/>
            </a:solidFill>
            <a:miter lim="400000"/>
          </a:ln>
        </p:spPr>
        <p:txBody>
          <a:bodyPr lIns="50800" tIns="50800" rIns="50800" bIns="50800" anchor="ctr"/>
          <a:lstStyle/>
          <a:p>
            <a:pPr algn="ctr">
              <a:defRPr sz="3200" baseline="0">
                <a:solidFill>
                  <a:srgbClr val="000000"/>
                </a:solidFill>
                <a:latin typeface="Helvetica Light"/>
                <a:ea typeface="Helvetica Light"/>
                <a:cs typeface="Helvetica Light"/>
                <a:sym typeface="Helvetica Light"/>
              </a:defRPr>
            </a:pPr>
            <a:endParaRPr/>
          </a:p>
        </p:txBody>
      </p:sp>
      <p:grpSp>
        <p:nvGrpSpPr>
          <p:cNvPr id="169" name="Group 169"/>
          <p:cNvGrpSpPr/>
          <p:nvPr/>
        </p:nvGrpSpPr>
        <p:grpSpPr>
          <a:xfrm>
            <a:off x="14874938" y="2620969"/>
            <a:ext cx="525673" cy="2553883"/>
            <a:chOff x="0" y="0"/>
            <a:chExt cx="525671" cy="2553881"/>
          </a:xfrm>
        </p:grpSpPr>
        <p:sp>
          <p:nvSpPr>
            <p:cNvPr id="167" name="Shape 167"/>
            <p:cNvSpPr/>
            <p:nvPr/>
          </p:nvSpPr>
          <p:spPr>
            <a:xfrm flipV="1">
              <a:off x="9941" y="20631"/>
              <a:ext cx="1" cy="2533252"/>
            </a:xfrm>
            <a:prstGeom prst="line">
              <a:avLst/>
            </a:prstGeom>
            <a:noFill/>
            <a:ln w="25400" cap="flat">
              <a:solidFill>
                <a:srgbClr val="45485C"/>
              </a:solidFill>
              <a:custDash>
                <a:ds d="200000" sp="200000"/>
              </a:custDash>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68" name="Shape 168"/>
            <p:cNvSpPr/>
            <p:nvPr/>
          </p:nvSpPr>
          <p:spPr>
            <a:xfrm rot="16200000">
              <a:off x="-821729" y="821728"/>
              <a:ext cx="2169130" cy="5256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r">
                <a:defRPr sz="3000" b="1" cap="all" spc="299" baseline="0">
                  <a:solidFill>
                    <a:srgbClr val="45485C"/>
                  </a:solidFill>
                </a:defRPr>
              </a:lvl1pPr>
            </a:lstStyle>
            <a:p>
              <a:r>
                <a:rPr lang="en-US" dirty="0"/>
                <a:t>1946</a:t>
              </a:r>
              <a:endParaRPr dirty="0"/>
            </a:p>
          </p:txBody>
        </p:sp>
      </p:grpSp>
      <p:grpSp>
        <p:nvGrpSpPr>
          <p:cNvPr id="172" name="Group 172"/>
          <p:cNvGrpSpPr/>
          <p:nvPr/>
        </p:nvGrpSpPr>
        <p:grpSpPr>
          <a:xfrm>
            <a:off x="21138298" y="2633669"/>
            <a:ext cx="525673" cy="2553883"/>
            <a:chOff x="0" y="0"/>
            <a:chExt cx="525671" cy="2553881"/>
          </a:xfrm>
        </p:grpSpPr>
        <p:sp>
          <p:nvSpPr>
            <p:cNvPr id="170" name="Shape 170"/>
            <p:cNvSpPr/>
            <p:nvPr/>
          </p:nvSpPr>
          <p:spPr>
            <a:xfrm flipV="1">
              <a:off x="9941" y="20631"/>
              <a:ext cx="1" cy="2533252"/>
            </a:xfrm>
            <a:prstGeom prst="line">
              <a:avLst/>
            </a:prstGeom>
            <a:noFill/>
            <a:ln w="25400" cap="flat">
              <a:solidFill>
                <a:srgbClr val="45485C"/>
              </a:solidFill>
              <a:custDash>
                <a:ds d="200000" sp="200000"/>
              </a:custDash>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71" name="Shape 171"/>
            <p:cNvSpPr/>
            <p:nvPr/>
          </p:nvSpPr>
          <p:spPr>
            <a:xfrm rot="16200000">
              <a:off x="-821729" y="821728"/>
              <a:ext cx="2169130" cy="5256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r">
                <a:defRPr sz="3000" b="1" cap="all" spc="299" baseline="0">
                  <a:solidFill>
                    <a:srgbClr val="45485C"/>
                  </a:solidFill>
                </a:defRPr>
              </a:lvl1pPr>
            </a:lstStyle>
            <a:p>
              <a:r>
                <a:rPr lang="en-US" dirty="0"/>
                <a:t>2025</a:t>
              </a:r>
              <a:endParaRPr dirty="0"/>
            </a:p>
          </p:txBody>
        </p:sp>
      </p:grpSp>
      <p:grpSp>
        <p:nvGrpSpPr>
          <p:cNvPr id="175" name="Group 175"/>
          <p:cNvGrpSpPr/>
          <p:nvPr/>
        </p:nvGrpSpPr>
        <p:grpSpPr>
          <a:xfrm>
            <a:off x="11742607" y="2633669"/>
            <a:ext cx="525673" cy="2553883"/>
            <a:chOff x="0" y="0"/>
            <a:chExt cx="525671" cy="2553881"/>
          </a:xfrm>
        </p:grpSpPr>
        <p:sp>
          <p:nvSpPr>
            <p:cNvPr id="173" name="Shape 173"/>
            <p:cNvSpPr/>
            <p:nvPr/>
          </p:nvSpPr>
          <p:spPr>
            <a:xfrm flipV="1">
              <a:off x="9941" y="20631"/>
              <a:ext cx="1" cy="2533252"/>
            </a:xfrm>
            <a:prstGeom prst="line">
              <a:avLst/>
            </a:prstGeom>
            <a:noFill/>
            <a:ln w="25400" cap="flat">
              <a:solidFill>
                <a:srgbClr val="45485C"/>
              </a:solidFill>
              <a:custDash>
                <a:ds d="200000" sp="200000"/>
              </a:custDash>
              <a:miter lim="400000"/>
            </a:ln>
            <a:effectLst/>
          </p:spPr>
          <p:txBody>
            <a:bodyPr wrap="square" lIns="50800" tIns="50800" rIns="50800" bIns="50800" numCol="1" anchor="ctr">
              <a:noAutofit/>
            </a:bodyPr>
            <a:lstStyle/>
            <a:p>
              <a:pPr algn="ctr">
                <a:defRPr sz="3200" baseline="0">
                  <a:solidFill>
                    <a:srgbClr val="000000"/>
                  </a:solidFill>
                  <a:latin typeface="Helvetica Light"/>
                  <a:ea typeface="Helvetica Light"/>
                  <a:cs typeface="Helvetica Light"/>
                  <a:sym typeface="Helvetica Light"/>
                </a:defRPr>
              </a:pPr>
              <a:endParaRPr/>
            </a:p>
          </p:txBody>
        </p:sp>
        <p:sp>
          <p:nvSpPr>
            <p:cNvPr id="174" name="Shape 174"/>
            <p:cNvSpPr/>
            <p:nvPr/>
          </p:nvSpPr>
          <p:spPr>
            <a:xfrm rot="16200000">
              <a:off x="-821729" y="821728"/>
              <a:ext cx="2169130" cy="5256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r">
                <a:defRPr sz="3000" b="1" cap="all" spc="299" baseline="0">
                  <a:solidFill>
                    <a:srgbClr val="45485C"/>
                  </a:solidFill>
                </a:defRPr>
              </a:lvl1pPr>
            </a:lstStyle>
            <a:p>
              <a:r>
                <a:rPr lang="en-US" dirty="0"/>
                <a:t>1800</a:t>
              </a:r>
              <a:endParaRPr dirty="0"/>
            </a:p>
          </p:txBody>
        </p:sp>
      </p:gr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2633919" y="1354726"/>
            <a:ext cx="3785119" cy="3785119"/>
          </a:xfrm>
          <a:prstGeom prst="ellipse">
            <a:avLst/>
          </a:prstGeom>
          <a:gradFill>
            <a:gsLst>
              <a:gs pos="0">
                <a:schemeClr val="accent1"/>
              </a:gs>
              <a:gs pos="100000">
                <a:schemeClr val="accent2"/>
              </a:gs>
            </a:gsLst>
            <a:lin ang="6648747"/>
          </a:gra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sp>
        <p:nvSpPr>
          <p:cNvPr id="47" name="Shape 63"/>
          <p:cNvSpPr/>
          <p:nvPr/>
        </p:nvSpPr>
        <p:spPr>
          <a:xfrm>
            <a:off x="10326860" y="1354726"/>
            <a:ext cx="3785119" cy="3785119"/>
          </a:xfrm>
          <a:prstGeom prst="ellipse">
            <a:avLst/>
          </a:prstGeom>
          <a:gradFill>
            <a:gsLst>
              <a:gs pos="0">
                <a:schemeClr val="accent1"/>
              </a:gs>
              <a:gs pos="100000">
                <a:schemeClr val="accent2"/>
              </a:gs>
            </a:gsLst>
            <a:lin ang="6648747"/>
          </a:gra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sp>
        <p:nvSpPr>
          <p:cNvPr id="105" name="Shape 63"/>
          <p:cNvSpPr/>
          <p:nvPr/>
        </p:nvSpPr>
        <p:spPr>
          <a:xfrm>
            <a:off x="18019801" y="1354726"/>
            <a:ext cx="3785119" cy="3785119"/>
          </a:xfrm>
          <a:prstGeom prst="ellipse">
            <a:avLst/>
          </a:prstGeom>
          <a:gradFill>
            <a:gsLst>
              <a:gs pos="0">
                <a:schemeClr val="accent1"/>
              </a:gs>
              <a:gs pos="100000">
                <a:schemeClr val="accent2"/>
              </a:gs>
            </a:gsLst>
            <a:lin ang="6648747"/>
          </a:gra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sp>
        <p:nvSpPr>
          <p:cNvPr id="62" name="Shape 62"/>
          <p:cNvSpPr>
            <a:spLocks noGrp="1"/>
          </p:cNvSpPr>
          <p:nvPr>
            <p:ph type="sldNum" sz="quarter" idx="2"/>
          </p:nvPr>
        </p:nvSpPr>
        <p:spPr>
          <a:xfrm>
            <a:off x="22570656" y="12730359"/>
            <a:ext cx="864077" cy="41036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54</a:t>
            </a:fld>
            <a:endParaRPr/>
          </a:p>
        </p:txBody>
      </p:sp>
      <p:pic>
        <p:nvPicPr>
          <p:cNvPr id="6" name="Picture Placeholder 5">
            <a:extLst>
              <a:ext uri="{FF2B5EF4-FFF2-40B4-BE49-F238E27FC236}">
                <a16:creationId xmlns:a16="http://schemas.microsoft.com/office/drawing/2014/main" id="{A0FEBB9F-4B71-4D8C-A1A5-C74B86BE25E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2751138" y="1471613"/>
            <a:ext cx="3551237" cy="3551237"/>
          </a:xfrm>
          <a:prstGeom prst="ellipse">
            <a:avLst/>
          </a:prstGeom>
          <a:solidFill>
            <a:srgbClr val="161723"/>
          </a:solidFill>
        </p:spPr>
      </p:pic>
      <p:pic>
        <p:nvPicPr>
          <p:cNvPr id="8" name="Picture Placeholder 7">
            <a:extLst>
              <a:ext uri="{FF2B5EF4-FFF2-40B4-BE49-F238E27FC236}">
                <a16:creationId xmlns:a16="http://schemas.microsoft.com/office/drawing/2014/main" id="{7C5C8F00-A5CE-49EA-8924-A2CC36726B4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a:xfrm>
            <a:off x="18137188" y="1468438"/>
            <a:ext cx="3551237" cy="3551237"/>
          </a:xfrm>
          <a:prstGeom prst="ellipse">
            <a:avLst/>
          </a:prstGeom>
          <a:solidFill>
            <a:srgbClr val="161723"/>
          </a:solidFill>
        </p:spPr>
      </p:pic>
      <p:sp>
        <p:nvSpPr>
          <p:cNvPr id="65" name="Shape 65"/>
          <p:cNvSpPr/>
          <p:nvPr/>
        </p:nvSpPr>
        <p:spPr>
          <a:xfrm>
            <a:off x="1666994" y="7262524"/>
            <a:ext cx="5870594" cy="28306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r>
              <a:rPr lang="en-US" sz="2800" b="1" dirty="0"/>
              <a:t>POLLUTION:</a:t>
            </a:r>
            <a:r>
              <a:rPr lang="en-US" sz="2800" dirty="0"/>
              <a:t> Map polluted locations worldwide, gather facts on those affected, and use those facts to combat polluters’ public relations (PR).</a:t>
            </a:r>
            <a:endParaRPr lang="en-US" sz="2800" b="1" dirty="0"/>
          </a:p>
          <a:p>
            <a:r>
              <a:rPr lang="en-US" sz="2800" b="1" dirty="0"/>
              <a:t>PRIVACY:</a:t>
            </a:r>
            <a:r>
              <a:rPr lang="en-US" sz="2800" dirty="0"/>
              <a:t> Raise awareness of technology used to monitor, mock, and silence activists who dare attempt to combat climate change, today.</a:t>
            </a:r>
            <a:endParaRPr lang="en-US" sz="2800" b="1" dirty="0"/>
          </a:p>
          <a:p>
            <a:r>
              <a:rPr lang="en-US" sz="2800" b="1" dirty="0"/>
              <a:t>PROPAGANDA:</a:t>
            </a:r>
            <a:r>
              <a:rPr lang="en-US" sz="2800" dirty="0"/>
              <a:t> Educate others on perception management, public relations, and other mass media mind-control techniques used against you, the reader.</a:t>
            </a:r>
          </a:p>
        </p:txBody>
      </p:sp>
      <p:sp>
        <p:nvSpPr>
          <p:cNvPr id="66" name="Shape 66"/>
          <p:cNvSpPr/>
          <p:nvPr/>
        </p:nvSpPr>
        <p:spPr>
          <a:xfrm>
            <a:off x="1908459" y="5805487"/>
            <a:ext cx="5236038" cy="5642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sz="3000" b="1" cap="all" spc="299" baseline="0">
                <a:solidFill>
                  <a:srgbClr val="45485C"/>
                </a:solidFill>
              </a:defRPr>
            </a:lvl1pPr>
          </a:lstStyle>
          <a:p>
            <a:r>
              <a:rPr lang="en-US"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Climateviewer news</a:t>
            </a:r>
            <a:endParaRPr dirty="0">
              <a:solidFill>
                <a:schemeClr val="accent4">
                  <a:lumMod val="60000"/>
                  <a:lumOff val="40000"/>
                </a:schemeClr>
              </a:solidFill>
            </a:endParaRPr>
          </a:p>
        </p:txBody>
      </p:sp>
      <p:sp>
        <p:nvSpPr>
          <p:cNvPr id="67" name="Shape 67"/>
          <p:cNvSpPr/>
          <p:nvPr/>
        </p:nvSpPr>
        <p:spPr>
          <a:xfrm>
            <a:off x="4144163" y="6564358"/>
            <a:ext cx="764632" cy="17639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
              </a:lnSpc>
              <a:defRPr sz="1900" b="1" cap="all" baseline="0">
                <a:solidFill>
                  <a:srgbClr val="414457"/>
                </a:solidFill>
              </a:defRPr>
            </a:lvl1pPr>
          </a:lstStyle>
          <a:p>
            <a:r>
              <a:rPr lang="en-US" dirty="0"/>
              <a:t>blog</a:t>
            </a:r>
            <a:endParaRPr dirty="0"/>
          </a:p>
        </p:txBody>
      </p:sp>
      <p:grpSp>
        <p:nvGrpSpPr>
          <p:cNvPr id="76" name="Group 76"/>
          <p:cNvGrpSpPr/>
          <p:nvPr/>
        </p:nvGrpSpPr>
        <p:grpSpPr>
          <a:xfrm>
            <a:off x="3419548" y="10386120"/>
            <a:ext cx="2351642" cy="587924"/>
            <a:chOff x="0" y="0"/>
            <a:chExt cx="2351640" cy="587921"/>
          </a:xfrm>
        </p:grpSpPr>
        <p:sp>
          <p:nvSpPr>
            <p:cNvPr id="68" name="Shape 68">
              <a:hlinkClick r:id="rId5"/>
            </p:cNvPr>
            <p:cNvSpPr/>
            <p:nvPr/>
          </p:nvSpPr>
          <p:spPr>
            <a:xfrm>
              <a:off x="876082" y="0"/>
              <a:ext cx="587921"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69" name="Shape 69"/>
            <p:cNvSpPr/>
            <p:nvPr/>
          </p:nvSpPr>
          <p:spPr>
            <a:xfrm>
              <a:off x="1057692" y="194284"/>
              <a:ext cx="250101" cy="199355"/>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a:p>
          </p:txBody>
        </p:sp>
        <p:sp>
          <p:nvSpPr>
            <p:cNvPr id="70" name="Shape 70">
              <a:hlinkClick r:id="rId6"/>
            </p:cNvPr>
            <p:cNvSpPr/>
            <p:nvPr/>
          </p:nvSpPr>
          <p:spPr>
            <a:xfrm>
              <a:off x="0" y="0"/>
              <a:ext cx="587921"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71" name="Shape 71"/>
            <p:cNvSpPr/>
            <p:nvPr/>
          </p:nvSpPr>
          <p:spPr>
            <a:xfrm>
              <a:off x="219603" y="167327"/>
              <a:ext cx="137737" cy="262787"/>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a:p>
          </p:txBody>
        </p:sp>
        <p:sp>
          <p:nvSpPr>
            <p:cNvPr id="74" name="Shape 74">
              <a:hlinkClick r:id="rId7"/>
            </p:cNvPr>
            <p:cNvSpPr/>
            <p:nvPr/>
          </p:nvSpPr>
          <p:spPr>
            <a:xfrm>
              <a:off x="1763718" y="0"/>
              <a:ext cx="587922"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75" name="Shape 75"/>
            <p:cNvSpPr/>
            <p:nvPr/>
          </p:nvSpPr>
          <p:spPr>
            <a:xfrm>
              <a:off x="1924680" y="198056"/>
              <a:ext cx="266003" cy="191811"/>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dirty="0"/>
            </a:p>
          </p:txBody>
        </p:sp>
      </p:grpSp>
      <p:sp>
        <p:nvSpPr>
          <p:cNvPr id="49" name="Shape 65"/>
          <p:cNvSpPr/>
          <p:nvPr/>
        </p:nvSpPr>
        <p:spPr>
          <a:xfrm>
            <a:off x="9669562" y="7362274"/>
            <a:ext cx="5099714" cy="28306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r>
              <a:rPr lang="en-US" sz="2800" b="1" dirty="0"/>
              <a:t>ClimateViewer 3D</a:t>
            </a:r>
            <a:r>
              <a:rPr lang="en-US" sz="2800" dirty="0"/>
              <a:t> is your source for geophysical monitoring and personal education with live imagery on a gorgeous 3D globe or a mobile-friendly flat map. ClimateViewer features an encyclopedic list of exclusive maps resulting in thousands of hours of personal educational bliss not found anywhere else on the internet, let alone in one place.</a:t>
            </a:r>
            <a:endParaRPr sz="3600" dirty="0"/>
          </a:p>
        </p:txBody>
      </p:sp>
      <p:sp>
        <p:nvSpPr>
          <p:cNvPr id="50" name="Shape 66"/>
          <p:cNvSpPr/>
          <p:nvPr/>
        </p:nvSpPr>
        <p:spPr>
          <a:xfrm>
            <a:off x="9601400" y="5805487"/>
            <a:ext cx="5236038" cy="56425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ctr">
              <a:defRPr sz="3000" b="1" cap="all" spc="299" baseline="0">
                <a:solidFill>
                  <a:srgbClr val="45485C"/>
                </a:solidFill>
              </a:defRPr>
            </a:lvl1pPr>
          </a:lstStyle>
          <a:p>
            <a:r>
              <a:rPr lang="en-US" dirty="0">
                <a:solidFill>
                  <a:schemeClr val="accent4">
                    <a:lumMod val="60000"/>
                    <a:lumOff val="40000"/>
                  </a:schemeClr>
                </a:solidFill>
                <a:hlinkClick r:id="rId8">
                  <a:extLst>
                    <a:ext uri="{A12FA001-AC4F-418D-AE19-62706E023703}">
                      <ahyp:hlinkClr xmlns:ahyp="http://schemas.microsoft.com/office/drawing/2018/hyperlinkcolor" val="tx"/>
                    </a:ext>
                  </a:extLst>
                </a:hlinkClick>
              </a:rPr>
              <a:t>Climateviewer 3d</a:t>
            </a:r>
            <a:endParaRPr dirty="0">
              <a:solidFill>
                <a:schemeClr val="accent4">
                  <a:lumMod val="60000"/>
                  <a:lumOff val="40000"/>
                </a:schemeClr>
              </a:solidFill>
            </a:endParaRPr>
          </a:p>
        </p:txBody>
      </p:sp>
      <p:sp>
        <p:nvSpPr>
          <p:cNvPr id="51" name="Shape 67"/>
          <p:cNvSpPr/>
          <p:nvPr/>
        </p:nvSpPr>
        <p:spPr>
          <a:xfrm>
            <a:off x="11373834" y="6564358"/>
            <a:ext cx="1691169" cy="17639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
              </a:lnSpc>
              <a:defRPr sz="1900" b="1" cap="all" baseline="0">
                <a:solidFill>
                  <a:srgbClr val="414457"/>
                </a:solidFill>
              </a:defRPr>
            </a:lvl1pPr>
          </a:lstStyle>
          <a:p>
            <a:r>
              <a:rPr dirty="0"/>
              <a:t>ma</a:t>
            </a:r>
            <a:r>
              <a:rPr lang="en-US" dirty="0"/>
              <a:t>P / GLOBE</a:t>
            </a:r>
            <a:endParaRPr dirty="0"/>
          </a:p>
        </p:txBody>
      </p:sp>
      <p:sp>
        <p:nvSpPr>
          <p:cNvPr id="107" name="Shape 65"/>
          <p:cNvSpPr/>
          <p:nvPr/>
        </p:nvSpPr>
        <p:spPr>
          <a:xfrm>
            <a:off x="17470942" y="7244952"/>
            <a:ext cx="5099714" cy="28306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lvl1pPr algn="ctr"/>
          </a:lstStyle>
          <a:p>
            <a:r>
              <a:rPr lang="en-US" sz="2800" dirty="0"/>
              <a:t>The world’s most comprehensive weather control archive with hundreds of verified historical facts, images, and videos. WMH’s compelling evidence is easy to browse, exceedingly accurate, and encyclopedic in scope. This website was crafted by dedicated individuals to help you discern fact from fiction with meticulously organized research that offers the activist community a credible compendium.</a:t>
            </a:r>
            <a:endParaRPr sz="3600" dirty="0"/>
          </a:p>
        </p:txBody>
      </p:sp>
      <p:sp>
        <p:nvSpPr>
          <p:cNvPr id="108" name="Shape 66"/>
          <p:cNvSpPr/>
          <p:nvPr/>
        </p:nvSpPr>
        <p:spPr>
          <a:xfrm>
            <a:off x="16132256" y="5786941"/>
            <a:ext cx="7848369" cy="56425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a:defRPr sz="3000" b="1" cap="all" spc="299" baseline="0">
                <a:solidFill>
                  <a:srgbClr val="45485C"/>
                </a:solidFill>
              </a:defRPr>
            </a:lvl1pPr>
          </a:lstStyle>
          <a:p>
            <a:r>
              <a:rPr lang="en-US" dirty="0">
                <a:solidFill>
                  <a:schemeClr val="accent4">
                    <a:lumMod val="60000"/>
                    <a:lumOff val="40000"/>
                  </a:schemeClr>
                </a:solidFill>
                <a:hlinkClick r:id="rId9">
                  <a:extLst>
                    <a:ext uri="{A12FA001-AC4F-418D-AE19-62706E023703}">
                      <ahyp:hlinkClr xmlns:ahyp="http://schemas.microsoft.com/office/drawing/2018/hyperlinkcolor" val="tx"/>
                    </a:ext>
                  </a:extLst>
                </a:hlinkClick>
              </a:rPr>
              <a:t>weathermodificationhistory</a:t>
            </a:r>
            <a:endParaRPr dirty="0">
              <a:solidFill>
                <a:schemeClr val="accent4">
                  <a:lumMod val="60000"/>
                  <a:lumOff val="40000"/>
                </a:schemeClr>
              </a:solidFill>
            </a:endParaRPr>
          </a:p>
        </p:txBody>
      </p:sp>
      <p:sp>
        <p:nvSpPr>
          <p:cNvPr id="109" name="Shape 67"/>
          <p:cNvSpPr/>
          <p:nvPr/>
        </p:nvSpPr>
        <p:spPr>
          <a:xfrm>
            <a:off x="19300015" y="6564358"/>
            <a:ext cx="1224694" cy="17639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
              </a:lnSpc>
              <a:defRPr sz="1900" b="1" cap="all" baseline="0">
                <a:solidFill>
                  <a:srgbClr val="414457"/>
                </a:solidFill>
              </a:defRPr>
            </a:lvl1pPr>
          </a:lstStyle>
          <a:p>
            <a:r>
              <a:rPr lang="en-US" dirty="0"/>
              <a:t>TIMELINE</a:t>
            </a:r>
            <a:endParaRPr dirty="0"/>
          </a:p>
        </p:txBody>
      </p:sp>
      <p:pic>
        <p:nvPicPr>
          <p:cNvPr id="18" name="Picture 17">
            <a:extLst>
              <a:ext uri="{FF2B5EF4-FFF2-40B4-BE49-F238E27FC236}">
                <a16:creationId xmlns:a16="http://schemas.microsoft.com/office/drawing/2014/main" id="{9FF3A0D8-E4CF-4A26-BB7E-F3892ACC99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7096" y="1953491"/>
            <a:ext cx="11404643" cy="2554015"/>
          </a:xfrm>
          <a:prstGeom prst="rect">
            <a:avLst/>
          </a:prstGeom>
        </p:spPr>
      </p:pic>
      <p:grpSp>
        <p:nvGrpSpPr>
          <p:cNvPr id="61" name="Group 76">
            <a:extLst>
              <a:ext uri="{FF2B5EF4-FFF2-40B4-BE49-F238E27FC236}">
                <a16:creationId xmlns:a16="http://schemas.microsoft.com/office/drawing/2014/main" id="{DD5C958A-1AF7-4C34-A027-0B9D96873ABD}"/>
              </a:ext>
            </a:extLst>
          </p:cNvPr>
          <p:cNvGrpSpPr/>
          <p:nvPr/>
        </p:nvGrpSpPr>
        <p:grpSpPr>
          <a:xfrm>
            <a:off x="11043596" y="10380712"/>
            <a:ext cx="2351642" cy="587924"/>
            <a:chOff x="0" y="0"/>
            <a:chExt cx="2351640" cy="587921"/>
          </a:xfrm>
        </p:grpSpPr>
        <p:sp>
          <p:nvSpPr>
            <p:cNvPr id="64" name="Shape 68">
              <a:hlinkClick r:id="rId5"/>
              <a:extLst>
                <a:ext uri="{FF2B5EF4-FFF2-40B4-BE49-F238E27FC236}">
                  <a16:creationId xmlns:a16="http://schemas.microsoft.com/office/drawing/2014/main" id="{E663E601-C125-4ED5-85E2-36D391196D70}"/>
                </a:ext>
              </a:extLst>
            </p:cNvPr>
            <p:cNvSpPr/>
            <p:nvPr/>
          </p:nvSpPr>
          <p:spPr>
            <a:xfrm>
              <a:off x="876082" y="0"/>
              <a:ext cx="587921"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77" name="Shape 69">
              <a:extLst>
                <a:ext uri="{FF2B5EF4-FFF2-40B4-BE49-F238E27FC236}">
                  <a16:creationId xmlns:a16="http://schemas.microsoft.com/office/drawing/2014/main" id="{580ADCD8-E156-4CC0-AF1F-365FC81A08B5}"/>
                </a:ext>
              </a:extLst>
            </p:cNvPr>
            <p:cNvSpPr/>
            <p:nvPr/>
          </p:nvSpPr>
          <p:spPr>
            <a:xfrm>
              <a:off x="1057692" y="194284"/>
              <a:ext cx="250101" cy="199355"/>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a:p>
          </p:txBody>
        </p:sp>
        <p:sp>
          <p:nvSpPr>
            <p:cNvPr id="78" name="Shape 70">
              <a:hlinkClick r:id="rId6"/>
              <a:extLst>
                <a:ext uri="{FF2B5EF4-FFF2-40B4-BE49-F238E27FC236}">
                  <a16:creationId xmlns:a16="http://schemas.microsoft.com/office/drawing/2014/main" id="{925EA786-7CC3-446A-A798-F32A020085A3}"/>
                </a:ext>
              </a:extLst>
            </p:cNvPr>
            <p:cNvSpPr/>
            <p:nvPr/>
          </p:nvSpPr>
          <p:spPr>
            <a:xfrm>
              <a:off x="0" y="0"/>
              <a:ext cx="587921"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79" name="Shape 71">
              <a:extLst>
                <a:ext uri="{FF2B5EF4-FFF2-40B4-BE49-F238E27FC236}">
                  <a16:creationId xmlns:a16="http://schemas.microsoft.com/office/drawing/2014/main" id="{231D161D-23FE-47DB-9654-CF8BDA6680A6}"/>
                </a:ext>
              </a:extLst>
            </p:cNvPr>
            <p:cNvSpPr/>
            <p:nvPr/>
          </p:nvSpPr>
          <p:spPr>
            <a:xfrm>
              <a:off x="219603" y="167327"/>
              <a:ext cx="137737" cy="262787"/>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a:p>
          </p:txBody>
        </p:sp>
        <p:sp>
          <p:nvSpPr>
            <p:cNvPr id="80" name="Shape 74">
              <a:hlinkClick r:id="rId7"/>
              <a:extLst>
                <a:ext uri="{FF2B5EF4-FFF2-40B4-BE49-F238E27FC236}">
                  <a16:creationId xmlns:a16="http://schemas.microsoft.com/office/drawing/2014/main" id="{4BDB5104-9269-41B5-A5B8-BC89CF349F4E}"/>
                </a:ext>
              </a:extLst>
            </p:cNvPr>
            <p:cNvSpPr/>
            <p:nvPr/>
          </p:nvSpPr>
          <p:spPr>
            <a:xfrm>
              <a:off x="1763718" y="0"/>
              <a:ext cx="587922"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81" name="Shape 75">
              <a:extLst>
                <a:ext uri="{FF2B5EF4-FFF2-40B4-BE49-F238E27FC236}">
                  <a16:creationId xmlns:a16="http://schemas.microsoft.com/office/drawing/2014/main" id="{3379B2A2-F41A-4765-A808-D3B7C86D12DC}"/>
                </a:ext>
              </a:extLst>
            </p:cNvPr>
            <p:cNvSpPr/>
            <p:nvPr/>
          </p:nvSpPr>
          <p:spPr>
            <a:xfrm>
              <a:off x="1924680" y="198056"/>
              <a:ext cx="266003" cy="191811"/>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dirty="0"/>
            </a:p>
          </p:txBody>
        </p:sp>
      </p:grpSp>
      <p:grpSp>
        <p:nvGrpSpPr>
          <p:cNvPr id="82" name="Group 76">
            <a:extLst>
              <a:ext uri="{FF2B5EF4-FFF2-40B4-BE49-F238E27FC236}">
                <a16:creationId xmlns:a16="http://schemas.microsoft.com/office/drawing/2014/main" id="{9F935A4D-BCD1-48FD-BCA8-CA2DBE11CE9E}"/>
              </a:ext>
            </a:extLst>
          </p:cNvPr>
          <p:cNvGrpSpPr/>
          <p:nvPr/>
        </p:nvGrpSpPr>
        <p:grpSpPr>
          <a:xfrm>
            <a:off x="18880619" y="10381331"/>
            <a:ext cx="2351642" cy="587924"/>
            <a:chOff x="0" y="0"/>
            <a:chExt cx="2351640" cy="587921"/>
          </a:xfrm>
        </p:grpSpPr>
        <p:sp>
          <p:nvSpPr>
            <p:cNvPr id="83" name="Shape 68">
              <a:hlinkClick r:id="rId11"/>
              <a:extLst>
                <a:ext uri="{FF2B5EF4-FFF2-40B4-BE49-F238E27FC236}">
                  <a16:creationId xmlns:a16="http://schemas.microsoft.com/office/drawing/2014/main" id="{0019549F-9587-426D-93CB-6F808E4B7D19}"/>
                </a:ext>
              </a:extLst>
            </p:cNvPr>
            <p:cNvSpPr/>
            <p:nvPr/>
          </p:nvSpPr>
          <p:spPr>
            <a:xfrm>
              <a:off x="876082" y="0"/>
              <a:ext cx="587921"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84" name="Shape 69">
              <a:extLst>
                <a:ext uri="{FF2B5EF4-FFF2-40B4-BE49-F238E27FC236}">
                  <a16:creationId xmlns:a16="http://schemas.microsoft.com/office/drawing/2014/main" id="{5CD7A311-BB9F-46F6-A268-31B7BBF7675A}"/>
                </a:ext>
              </a:extLst>
            </p:cNvPr>
            <p:cNvSpPr/>
            <p:nvPr/>
          </p:nvSpPr>
          <p:spPr>
            <a:xfrm>
              <a:off x="1057692" y="194284"/>
              <a:ext cx="250101" cy="199355"/>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a:p>
          </p:txBody>
        </p:sp>
        <p:sp>
          <p:nvSpPr>
            <p:cNvPr id="85" name="Shape 70">
              <a:hlinkClick r:id="rId12"/>
              <a:extLst>
                <a:ext uri="{FF2B5EF4-FFF2-40B4-BE49-F238E27FC236}">
                  <a16:creationId xmlns:a16="http://schemas.microsoft.com/office/drawing/2014/main" id="{0859BC71-36AE-437B-93AE-B379A35E7CFF}"/>
                </a:ext>
              </a:extLst>
            </p:cNvPr>
            <p:cNvSpPr/>
            <p:nvPr/>
          </p:nvSpPr>
          <p:spPr>
            <a:xfrm>
              <a:off x="0" y="0"/>
              <a:ext cx="587921"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86" name="Shape 71">
              <a:extLst>
                <a:ext uri="{FF2B5EF4-FFF2-40B4-BE49-F238E27FC236}">
                  <a16:creationId xmlns:a16="http://schemas.microsoft.com/office/drawing/2014/main" id="{5D41FA45-D227-47CC-9275-61EE5675B1C9}"/>
                </a:ext>
              </a:extLst>
            </p:cNvPr>
            <p:cNvSpPr/>
            <p:nvPr/>
          </p:nvSpPr>
          <p:spPr>
            <a:xfrm>
              <a:off x="219603" y="167327"/>
              <a:ext cx="137737" cy="262787"/>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a:p>
          </p:txBody>
        </p:sp>
        <p:sp>
          <p:nvSpPr>
            <p:cNvPr id="87" name="Shape 74">
              <a:hlinkClick r:id="rId13"/>
              <a:extLst>
                <a:ext uri="{FF2B5EF4-FFF2-40B4-BE49-F238E27FC236}">
                  <a16:creationId xmlns:a16="http://schemas.microsoft.com/office/drawing/2014/main" id="{AF106D53-7408-44CB-9CF5-D96A414CA547}"/>
                </a:ext>
              </a:extLst>
            </p:cNvPr>
            <p:cNvSpPr/>
            <p:nvPr/>
          </p:nvSpPr>
          <p:spPr>
            <a:xfrm>
              <a:off x="1763718" y="0"/>
              <a:ext cx="587922" cy="587921"/>
            </a:xfrm>
            <a:prstGeom prst="ellipse">
              <a:avLst/>
            </a:prstGeom>
            <a:solidFill>
              <a:srgbClr val="0E0F19"/>
            </a:soli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88" name="Shape 75">
              <a:extLst>
                <a:ext uri="{FF2B5EF4-FFF2-40B4-BE49-F238E27FC236}">
                  <a16:creationId xmlns:a16="http://schemas.microsoft.com/office/drawing/2014/main" id="{2FC970CB-27CC-4A2A-939A-8D9BDEA9F6A2}"/>
                </a:ext>
              </a:extLst>
            </p:cNvPr>
            <p:cNvSpPr/>
            <p:nvPr/>
          </p:nvSpPr>
          <p:spPr>
            <a:xfrm>
              <a:off x="1924680" y="198056"/>
              <a:ext cx="266003" cy="191811"/>
            </a:xfrm>
            <a:custGeom>
              <a:avLst/>
              <a:gdLst/>
              <a:ahLst/>
              <a:cxnLst>
                <a:cxn ang="0">
                  <a:pos x="wd2" y="hd2"/>
                </a:cxn>
                <a:cxn ang="5400000">
                  <a:pos x="wd2" y="hd2"/>
                </a:cxn>
                <a:cxn ang="10800000">
                  <a:pos x="wd2" y="hd2"/>
                </a:cxn>
                <a:cxn ang="16200000">
                  <a:pos x="wd2" y="hd2"/>
                </a:cxn>
              </a:cxnLst>
              <a:rect l="0" t="0" r="r" b="b"/>
              <a:pathLst>
                <a:path w="21600" h="21600" extrusionOk="0">
                  <a:moveTo>
                    <a:pt x="21282" y="18073"/>
                  </a:moveTo>
                  <a:cubicBezTo>
                    <a:pt x="20965" y="19837"/>
                    <a:pt x="20012" y="21159"/>
                    <a:pt x="18741" y="21159"/>
                  </a:cubicBezTo>
                  <a:cubicBezTo>
                    <a:pt x="16200" y="21600"/>
                    <a:pt x="13341" y="21600"/>
                    <a:pt x="10800" y="21600"/>
                  </a:cubicBezTo>
                  <a:cubicBezTo>
                    <a:pt x="7941" y="21600"/>
                    <a:pt x="5400" y="21600"/>
                    <a:pt x="2541" y="21159"/>
                  </a:cubicBezTo>
                  <a:cubicBezTo>
                    <a:pt x="1588" y="21159"/>
                    <a:pt x="635" y="19837"/>
                    <a:pt x="318" y="18073"/>
                  </a:cubicBezTo>
                  <a:cubicBezTo>
                    <a:pt x="0" y="15869"/>
                    <a:pt x="0" y="13224"/>
                    <a:pt x="0" y="11020"/>
                  </a:cubicBezTo>
                  <a:cubicBezTo>
                    <a:pt x="0" y="8376"/>
                    <a:pt x="0" y="6171"/>
                    <a:pt x="318" y="3527"/>
                  </a:cubicBezTo>
                  <a:cubicBezTo>
                    <a:pt x="635" y="2204"/>
                    <a:pt x="1588" y="882"/>
                    <a:pt x="2541" y="441"/>
                  </a:cubicBezTo>
                  <a:cubicBezTo>
                    <a:pt x="5400" y="0"/>
                    <a:pt x="7941" y="0"/>
                    <a:pt x="10800" y="0"/>
                  </a:cubicBezTo>
                  <a:cubicBezTo>
                    <a:pt x="13341" y="0"/>
                    <a:pt x="16200" y="0"/>
                    <a:pt x="18741" y="441"/>
                  </a:cubicBezTo>
                  <a:cubicBezTo>
                    <a:pt x="20012" y="882"/>
                    <a:pt x="20965" y="2204"/>
                    <a:pt x="21282" y="3527"/>
                  </a:cubicBezTo>
                  <a:cubicBezTo>
                    <a:pt x="21600" y="6171"/>
                    <a:pt x="21600" y="8376"/>
                    <a:pt x="21600" y="11020"/>
                  </a:cubicBezTo>
                  <a:cubicBezTo>
                    <a:pt x="21600" y="13224"/>
                    <a:pt x="21600" y="15869"/>
                    <a:pt x="21282" y="18073"/>
                  </a:cubicBezTo>
                  <a:close/>
                  <a:moveTo>
                    <a:pt x="14929" y="10139"/>
                  </a:moveTo>
                  <a:cubicBezTo>
                    <a:pt x="8894" y="4849"/>
                    <a:pt x="8894" y="4849"/>
                    <a:pt x="8894" y="4849"/>
                  </a:cubicBezTo>
                  <a:cubicBezTo>
                    <a:pt x="8576" y="4408"/>
                    <a:pt x="8259" y="4408"/>
                    <a:pt x="7941" y="4408"/>
                  </a:cubicBezTo>
                  <a:cubicBezTo>
                    <a:pt x="7941" y="4849"/>
                    <a:pt x="7624" y="5290"/>
                    <a:pt x="7624" y="5731"/>
                  </a:cubicBezTo>
                  <a:cubicBezTo>
                    <a:pt x="7624" y="16310"/>
                    <a:pt x="7624" y="16310"/>
                    <a:pt x="7624" y="16310"/>
                  </a:cubicBezTo>
                  <a:cubicBezTo>
                    <a:pt x="7624" y="16751"/>
                    <a:pt x="7941" y="17192"/>
                    <a:pt x="7941" y="17192"/>
                  </a:cubicBezTo>
                  <a:cubicBezTo>
                    <a:pt x="8259" y="17192"/>
                    <a:pt x="8259" y="17192"/>
                    <a:pt x="8259" y="17192"/>
                  </a:cubicBezTo>
                  <a:cubicBezTo>
                    <a:pt x="8576" y="17192"/>
                    <a:pt x="8576" y="17192"/>
                    <a:pt x="8894" y="17192"/>
                  </a:cubicBezTo>
                  <a:cubicBezTo>
                    <a:pt x="14929" y="11902"/>
                    <a:pt x="14929" y="11902"/>
                    <a:pt x="14929" y="11902"/>
                  </a:cubicBezTo>
                  <a:cubicBezTo>
                    <a:pt x="15247" y="11461"/>
                    <a:pt x="15247" y="11461"/>
                    <a:pt x="15247" y="11020"/>
                  </a:cubicBezTo>
                  <a:cubicBezTo>
                    <a:pt x="15247" y="10580"/>
                    <a:pt x="15247" y="10139"/>
                    <a:pt x="14929" y="10139"/>
                  </a:cubicBezTo>
                  <a:close/>
                </a:path>
              </a:pathLst>
            </a:custGeom>
            <a:solidFill>
              <a:srgbClr val="21222B"/>
            </a:solidFill>
            <a:ln w="12700" cap="flat">
              <a:noFill/>
              <a:miter lim="400000"/>
            </a:ln>
            <a:effectLst/>
          </p:spPr>
          <p:txBody>
            <a:bodyPr wrap="square" lIns="45719" tIns="45719" rIns="45719" bIns="45719" numCol="1" anchor="t">
              <a:noAutofit/>
            </a:bodyPr>
            <a:lstStyle/>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lang="en-US" dirty="0"/>
            </a:p>
            <a:p>
              <a:pPr defTabSz="457200">
                <a:defRPr sz="2400" baseline="0">
                  <a:solidFill>
                    <a:srgbClr val="000000"/>
                  </a:solidFill>
                  <a:latin typeface="Calibri"/>
                  <a:ea typeface="Calibri"/>
                  <a:cs typeface="Calibri"/>
                  <a:sym typeface="Calibri"/>
                </a:defRPr>
              </a:pPr>
              <a:endParaRPr dirty="0"/>
            </a:p>
          </p:txBody>
        </p:sp>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sldNum" sz="quarter" idx="2"/>
          </p:nvPr>
        </p:nvSpPr>
        <p:spPr>
          <a:xfrm>
            <a:off x="22570656" y="12730359"/>
            <a:ext cx="864077" cy="41036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55</a:t>
            </a:fld>
            <a:endParaRPr/>
          </a:p>
        </p:txBody>
      </p:sp>
      <p:pic>
        <p:nvPicPr>
          <p:cNvPr id="197" name="pasted-image.pdf"/>
          <p:cNvPicPr>
            <a:picLocks noChangeAspect="1"/>
          </p:cNvPicPr>
          <p:nvPr/>
        </p:nvPicPr>
        <p:blipFill>
          <a:blip r:embed="rId2">
            <a:extLst/>
          </a:blip>
          <a:srcRect b="6923"/>
          <a:stretch>
            <a:fillRect/>
          </a:stretch>
        </p:blipFill>
        <p:spPr>
          <a:xfrm>
            <a:off x="13251433" y="1880939"/>
            <a:ext cx="9552979" cy="11953073"/>
          </a:xfrm>
          <a:prstGeom prst="rect">
            <a:avLst/>
          </a:prstGeom>
          <a:ln w="12700">
            <a:miter lim="400000"/>
          </a:ln>
        </p:spPr>
      </p:pic>
      <p:sp>
        <p:nvSpPr>
          <p:cNvPr id="198" name="Shape 198"/>
          <p:cNvSpPr/>
          <p:nvPr/>
        </p:nvSpPr>
        <p:spPr>
          <a:xfrm>
            <a:off x="2068257" y="1584295"/>
            <a:ext cx="9430369" cy="170303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dirty="0"/>
              <a:t>Subscribe!</a:t>
            </a:r>
            <a:endParaRPr dirty="0"/>
          </a:p>
        </p:txBody>
      </p:sp>
      <p:sp>
        <p:nvSpPr>
          <p:cNvPr id="199" name="Shape 199"/>
          <p:cNvSpPr/>
          <p:nvPr/>
        </p:nvSpPr>
        <p:spPr>
          <a:xfrm>
            <a:off x="2123525" y="3293179"/>
            <a:ext cx="9430369" cy="24440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4800" dirty="0"/>
              <a:t>Check out my latest videos on YouTube, Twitch, and </a:t>
            </a:r>
            <a:r>
              <a:rPr lang="en-US" sz="4800" dirty="0" err="1"/>
              <a:t>Bit.Tube</a:t>
            </a:r>
            <a:r>
              <a:rPr lang="en-US" sz="4800" dirty="0"/>
              <a:t>!</a:t>
            </a:r>
          </a:p>
          <a:p>
            <a:endParaRPr sz="4800" dirty="0"/>
          </a:p>
        </p:txBody>
      </p:sp>
      <p:pic>
        <p:nvPicPr>
          <p:cNvPr id="12" name="Picture 11">
            <a:hlinkClick r:id="rId3"/>
            <a:extLst>
              <a:ext uri="{FF2B5EF4-FFF2-40B4-BE49-F238E27FC236}">
                <a16:creationId xmlns:a16="http://schemas.microsoft.com/office/drawing/2014/main" id="{41273CF2-45D9-4D60-A3BA-DE8D718DE29F}"/>
              </a:ext>
            </a:extLst>
          </p:cNvPr>
          <p:cNvPicPr>
            <a:picLocks noChangeAspect="1"/>
          </p:cNvPicPr>
          <p:nvPr/>
        </p:nvPicPr>
        <p:blipFill rotWithShape="1">
          <a:blip r:embed="rId4">
            <a:extLst>
              <a:ext uri="{28A0092B-C50C-407E-A947-70E740481C1C}">
                <a14:useLocalDpi xmlns:a14="http://schemas.microsoft.com/office/drawing/2010/main" val="0"/>
              </a:ext>
            </a:extLst>
          </a:blip>
          <a:srcRect t="-421" b="22041"/>
          <a:stretch/>
        </p:blipFill>
        <p:spPr>
          <a:xfrm>
            <a:off x="14668667" y="4297680"/>
            <a:ext cx="6695042" cy="9509760"/>
          </a:xfrm>
          <a:prstGeom prst="rect">
            <a:avLst/>
          </a:prstGeom>
        </p:spPr>
      </p:pic>
      <p:pic>
        <p:nvPicPr>
          <p:cNvPr id="14" name="Picture 13">
            <a:hlinkClick r:id="rId3"/>
            <a:extLst>
              <a:ext uri="{FF2B5EF4-FFF2-40B4-BE49-F238E27FC236}">
                <a16:creationId xmlns:a16="http://schemas.microsoft.com/office/drawing/2014/main" id="{D1C4D444-519F-403F-A774-AE9E1B224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257" y="4487752"/>
            <a:ext cx="8309354" cy="1851799"/>
          </a:xfrm>
          <a:prstGeom prst="rect">
            <a:avLst/>
          </a:prstGeom>
        </p:spPr>
      </p:pic>
      <p:pic>
        <p:nvPicPr>
          <p:cNvPr id="16" name="Picture 15">
            <a:hlinkClick r:id="rId6"/>
            <a:extLst>
              <a:ext uri="{FF2B5EF4-FFF2-40B4-BE49-F238E27FC236}">
                <a16:creationId xmlns:a16="http://schemas.microsoft.com/office/drawing/2014/main" id="{62C77747-B861-459D-97E6-A257A4C4A3CE}"/>
              </a:ext>
            </a:extLst>
          </p:cNvPr>
          <p:cNvPicPr>
            <a:picLocks noChangeAspect="1"/>
          </p:cNvPicPr>
          <p:nvPr/>
        </p:nvPicPr>
        <p:blipFill rotWithShape="1">
          <a:blip r:embed="rId7">
            <a:extLst>
              <a:ext uri="{28A0092B-C50C-407E-A947-70E740481C1C}">
                <a14:useLocalDpi xmlns:a14="http://schemas.microsoft.com/office/drawing/2010/main" val="0"/>
              </a:ext>
            </a:extLst>
          </a:blip>
          <a:srcRect t="15408" b="11773"/>
          <a:stretch/>
        </p:blipFill>
        <p:spPr>
          <a:xfrm>
            <a:off x="2026857" y="6790170"/>
            <a:ext cx="8350754" cy="1737360"/>
          </a:xfrm>
          <a:prstGeom prst="rect">
            <a:avLst/>
          </a:prstGeom>
        </p:spPr>
      </p:pic>
      <p:pic>
        <p:nvPicPr>
          <p:cNvPr id="18" name="Picture 17">
            <a:hlinkClick r:id="rId8"/>
            <a:extLst>
              <a:ext uri="{FF2B5EF4-FFF2-40B4-BE49-F238E27FC236}">
                <a16:creationId xmlns:a16="http://schemas.microsoft.com/office/drawing/2014/main" id="{A1CEC0FB-27E9-46A0-A9DB-42EDF46B5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8257" y="8978149"/>
            <a:ext cx="8350754" cy="2385930"/>
          </a:xfrm>
          <a:prstGeom prst="rect">
            <a:avLst/>
          </a:prstGeom>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nvSpPr>
        <p:spPr>
          <a:xfrm>
            <a:off x="-21329" y="-2095"/>
            <a:ext cx="24426656" cy="13720191"/>
          </a:xfrm>
          <a:prstGeom prst="rect">
            <a:avLst/>
          </a:prstGeom>
          <a:gradFill>
            <a:gsLst>
              <a:gs pos="0">
                <a:schemeClr val="accent1"/>
              </a:gs>
              <a:gs pos="100000">
                <a:schemeClr val="accent2"/>
              </a:gs>
            </a:gsLst>
            <a:lin ang="6660000" scaled="0"/>
          </a:gradFill>
          <a:ln w="12700">
            <a:miter lim="400000"/>
          </a:ln>
          <a:effectLst>
            <a:outerShdw blurRad="38100" dist="25400" dir="5400000" rotWithShape="0">
              <a:srgbClr val="000000">
                <a:alpha val="50000"/>
              </a:srgbClr>
            </a:outerShdw>
          </a:effectLst>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sp>
        <p:nvSpPr>
          <p:cNvPr id="42" name="Shape 42"/>
          <p:cNvSpPr/>
          <p:nvPr/>
        </p:nvSpPr>
        <p:spPr>
          <a:xfrm>
            <a:off x="7980219" y="13687100"/>
            <a:ext cx="8023291" cy="4308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1800" cap="all" spc="378" baseline="66666">
                <a:solidFill>
                  <a:srgbClr val="0E0F19"/>
                </a:solidFill>
                <a:latin typeface="Open Sans Semibold"/>
                <a:ea typeface="Open Sans Semibold"/>
                <a:cs typeface="Open Sans Semibold"/>
                <a:sym typeface="Open Sans Semibold"/>
              </a:defRPr>
            </a:pPr>
            <a:r>
              <a:rPr sz="3200"/>
              <a:t>by </a:t>
            </a:r>
            <a:r>
              <a:rPr sz="3200" b="1">
                <a:sym typeface="Open Sans"/>
              </a:rPr>
              <a:t>@site2max</a:t>
            </a:r>
            <a:r>
              <a:rPr sz="3200"/>
              <a:t>, </a:t>
            </a:r>
            <a:r>
              <a:rPr sz="3200" u="sng">
                <a:hlinkClick r:id="rId3"/>
              </a:rPr>
              <a:t>www.site2max.pro</a:t>
            </a:r>
          </a:p>
        </p:txBody>
      </p:sp>
      <p:pic>
        <p:nvPicPr>
          <p:cNvPr id="36" name="pexels-photo-filtered.jpe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89" y="-25128"/>
            <a:ext cx="24420088" cy="13736300"/>
          </a:xfrm>
          <a:prstGeom prst="rect">
            <a:avLst/>
          </a:prstGeom>
          <a:solidFill>
            <a:schemeClr val="tx1"/>
          </a:solidFill>
          <a:ln w="12700">
            <a:miter lim="400000"/>
          </a:ln>
        </p:spPr>
      </p:pic>
      <p:sp>
        <p:nvSpPr>
          <p:cNvPr id="6" name="Shape 49">
            <a:extLst>
              <a:ext uri="{FF2B5EF4-FFF2-40B4-BE49-F238E27FC236}">
                <a16:creationId xmlns:a16="http://schemas.microsoft.com/office/drawing/2014/main" id="{492F3253-FC51-49D5-BBD5-7AD062EEF8F4}"/>
              </a:ext>
            </a:extLst>
          </p:cNvPr>
          <p:cNvSpPr/>
          <p:nvPr/>
        </p:nvSpPr>
        <p:spPr>
          <a:xfrm>
            <a:off x="4730496" y="4862287"/>
            <a:ext cx="14904720" cy="988989"/>
          </a:xfrm>
          <a:prstGeom prst="rect">
            <a:avLst/>
          </a:prstGeom>
          <a:solidFill>
            <a:srgbClr val="F0F0F0"/>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7200" dirty="0">
                <a:solidFill>
                  <a:schemeClr val="accent4">
                    <a:lumMod val="60000"/>
                    <a:lumOff val="40000"/>
                  </a:schemeClr>
                </a:solidFill>
                <a:effectLst/>
                <a:latin typeface="Lato Black" panose="020F0A02020204030203" pitchFamily="34" charset="0"/>
                <a:ea typeface="Lato Medium" panose="020F0502020204030203" pitchFamily="34" charset="0"/>
                <a:cs typeface="Lato Medium" panose="020F0502020204030203" pitchFamily="34" charset="0"/>
                <a:hlinkClick r:id="rId4">
                  <a:extLst>
                    <a:ext uri="{A12FA001-AC4F-418D-AE19-62706E023703}">
                      <ahyp:hlinkClr xmlns:ahyp="http://schemas.microsoft.com/office/drawing/2018/hyperlinkcolor" val="tx"/>
                    </a:ext>
                  </a:extLst>
                </a:hlinkClick>
              </a:rPr>
              <a:t>PATREON.COM/CLIMATEVIEWER</a:t>
            </a:r>
            <a:endParaRPr sz="7200" dirty="0">
              <a:solidFill>
                <a:schemeClr val="accent4">
                  <a:lumMod val="60000"/>
                  <a:lumOff val="40000"/>
                </a:schemeClr>
              </a:solidFill>
              <a:effectLst/>
              <a:latin typeface="Lato Black" panose="020F0A02020204030203" pitchFamily="34" charset="0"/>
              <a:ea typeface="Lato Black" panose="020F0502020204030203" pitchFamily="34" charset="0"/>
              <a:cs typeface="Lato Black" panose="020F0502020204030203" pitchFamily="34" charset="0"/>
            </a:endParaRPr>
          </a:p>
        </p:txBody>
      </p:sp>
      <p:sp>
        <p:nvSpPr>
          <p:cNvPr id="8" name="Shape 49">
            <a:extLst>
              <a:ext uri="{FF2B5EF4-FFF2-40B4-BE49-F238E27FC236}">
                <a16:creationId xmlns:a16="http://schemas.microsoft.com/office/drawing/2014/main" id="{7183A14C-DECC-4476-8DCE-39651289AFFA}"/>
              </a:ext>
            </a:extLst>
          </p:cNvPr>
          <p:cNvSpPr/>
          <p:nvPr/>
        </p:nvSpPr>
        <p:spPr>
          <a:xfrm>
            <a:off x="4730496" y="7370230"/>
            <a:ext cx="14904720" cy="988989"/>
          </a:xfrm>
          <a:prstGeom prst="rect">
            <a:avLst/>
          </a:prstGeom>
          <a:solidFill>
            <a:srgbClr val="F0F0F0"/>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7200" dirty="0">
                <a:solidFill>
                  <a:schemeClr val="accent4">
                    <a:lumMod val="60000"/>
                    <a:lumOff val="40000"/>
                  </a:schemeClr>
                </a:solidFill>
                <a:effectLst/>
                <a:latin typeface="Lato Black" panose="020F0A02020204030203" pitchFamily="34" charset="0"/>
                <a:ea typeface="Lato Medium" panose="020F0502020204030203" pitchFamily="34" charset="0"/>
                <a:cs typeface="Lato Medium" panose="020F0502020204030203" pitchFamily="34" charset="0"/>
                <a:hlinkClick r:id="rId6">
                  <a:extLst>
                    <a:ext uri="{A12FA001-AC4F-418D-AE19-62706E023703}">
                      <ahyp:hlinkClr xmlns:ahyp="http://schemas.microsoft.com/office/drawing/2018/hyperlinkcolor" val="tx"/>
                    </a:ext>
                  </a:extLst>
                </a:hlinkClick>
              </a:rPr>
              <a:t>PAYPAL.ME/CLIMATEVIEWER</a:t>
            </a:r>
            <a:endParaRPr sz="7200" dirty="0">
              <a:solidFill>
                <a:schemeClr val="accent4">
                  <a:lumMod val="60000"/>
                  <a:lumOff val="40000"/>
                </a:schemeClr>
              </a:solidFill>
              <a:effectLst/>
              <a:latin typeface="Lato Black" panose="020F0A02020204030203" pitchFamily="34" charset="0"/>
              <a:ea typeface="Lato Black" panose="020F0502020204030203" pitchFamily="34" charset="0"/>
              <a:cs typeface="Lato Black" panose="020F0502020204030203" pitchFamily="34" charset="0"/>
            </a:endParaRPr>
          </a:p>
        </p:txBody>
      </p:sp>
      <p:sp>
        <p:nvSpPr>
          <p:cNvPr id="9" name="Shape 49">
            <a:extLst>
              <a:ext uri="{FF2B5EF4-FFF2-40B4-BE49-F238E27FC236}">
                <a16:creationId xmlns:a16="http://schemas.microsoft.com/office/drawing/2014/main" id="{C896D339-6753-4B48-87CB-7A028A59870F}"/>
              </a:ext>
            </a:extLst>
          </p:cNvPr>
          <p:cNvSpPr/>
          <p:nvPr/>
        </p:nvSpPr>
        <p:spPr>
          <a:xfrm>
            <a:off x="4096512" y="9878173"/>
            <a:ext cx="16172688" cy="988989"/>
          </a:xfrm>
          <a:prstGeom prst="rect">
            <a:avLst/>
          </a:prstGeom>
          <a:solidFill>
            <a:srgbClr val="F0F0F0"/>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7200" dirty="0">
                <a:solidFill>
                  <a:schemeClr val="accent4">
                    <a:lumMod val="60000"/>
                    <a:lumOff val="40000"/>
                  </a:schemeClr>
                </a:solidFill>
                <a:effectLst/>
                <a:latin typeface="Lato Black" panose="020F0A02020204030203" pitchFamily="34" charset="0"/>
                <a:ea typeface="Lato Medium" panose="020F0502020204030203" pitchFamily="34" charset="0"/>
                <a:cs typeface="Lato Medium" panose="020F0502020204030203" pitchFamily="34" charset="0"/>
                <a:hlinkClick r:id="rId7">
                  <a:extLst>
                    <a:ext uri="{A12FA001-AC4F-418D-AE19-62706E023703}">
                      <ahyp:hlinkClr xmlns:ahyp="http://schemas.microsoft.com/office/drawing/2018/hyperlinkcolor" val="tx"/>
                    </a:ext>
                  </a:extLst>
                </a:hlinkClick>
              </a:rPr>
              <a:t>GOFUNDME.COM/CLIMATEVIEWER</a:t>
            </a:r>
            <a:endParaRPr sz="7200" dirty="0">
              <a:solidFill>
                <a:schemeClr val="accent4">
                  <a:lumMod val="60000"/>
                  <a:lumOff val="40000"/>
                </a:schemeClr>
              </a:solidFill>
              <a:effectLst/>
              <a:latin typeface="Lato Black" panose="020F0A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16614662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1561470"/>
            <a:ext cx="24384000" cy="2154530"/>
          </a:xfrm>
          <a:prstGeom prst="rect">
            <a:avLst/>
          </a:prstGeom>
          <a:solidFill>
            <a:srgbClr val="16172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76" name="Shape 376"/>
          <p:cNvSpPr/>
          <p:nvPr/>
        </p:nvSpPr>
        <p:spPr>
          <a:xfrm>
            <a:off x="966217" y="5613107"/>
            <a:ext cx="7333488" cy="608178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2800" dirty="0"/>
              <a:t>I am James Franklin Lee Jr. (Jim Lee) and I help people understand complex ideas by creating maps, timelines, articles, and lectures. I am going to talk about Pollution, Privacy and Propaganda every chance I get because they interest me, affect us, and I care about our Planet. ClimateViewer News is my blog and the central location for all of my research.</a:t>
            </a:r>
          </a:p>
          <a:p>
            <a:endParaRPr lang="en-US" sz="3600" dirty="0"/>
          </a:p>
          <a:p>
            <a:r>
              <a:rPr lang="en-US" sz="2800" dirty="0"/>
              <a:t>I am forever a Boy Scout, lifetime artist, nocturnal programmer, music is my life, love is my religion, and I am the luckiest husband and father on Earth. I speak for the trees. I have a passion for mapping, magnets, and mysteries.</a:t>
            </a:r>
          </a:p>
          <a:p>
            <a:endParaRPr lang="en-US" sz="2800" dirty="0"/>
          </a:p>
          <a:p>
            <a:r>
              <a:rPr lang="en-US" sz="2800" dirty="0"/>
              <a:t>I have devoted the last seven years of my life to understanding and reporting the truth about the lengthy history of weather modification. I represented people like myself at the </a:t>
            </a:r>
            <a:r>
              <a:rPr lang="en-US" sz="28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EPA’s hearing on aviation pollution</a:t>
            </a:r>
            <a:r>
              <a:rPr lang="en-US" sz="2800" dirty="0"/>
              <a:t> in August 2015, lectured at Ed Griffin’s conference </a:t>
            </a:r>
            <a:r>
              <a:rPr lang="en-US" sz="28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Global Warming: An Inconvenient Lie</a:t>
            </a:r>
            <a:r>
              <a:rPr lang="en-US" sz="2800" dirty="0">
                <a:solidFill>
                  <a:schemeClr val="accent4">
                    <a:lumMod val="60000"/>
                    <a:lumOff val="40000"/>
                  </a:schemeClr>
                </a:solidFill>
              </a:rPr>
              <a:t> </a:t>
            </a:r>
            <a:r>
              <a:rPr lang="en-US" sz="2800" dirty="0"/>
              <a:t>in December 2016, and my research has been referenced on many prominent websites, including the Comprehensive Nuclear-Test-Ban Treaty Organization (CTBTO), Canadian Geophysical Union, MIT, Harvard, and the United Nations.</a:t>
            </a:r>
          </a:p>
          <a:p>
            <a:endParaRPr sz="3600" dirty="0"/>
          </a:p>
        </p:txBody>
      </p:sp>
      <p:grpSp>
        <p:nvGrpSpPr>
          <p:cNvPr id="379" name="Group 379"/>
          <p:cNvGrpSpPr/>
          <p:nvPr/>
        </p:nvGrpSpPr>
        <p:grpSpPr>
          <a:xfrm>
            <a:off x="997776" y="11963603"/>
            <a:ext cx="2596148" cy="813981"/>
            <a:chOff x="0" y="0"/>
            <a:chExt cx="2596147" cy="813979"/>
          </a:xfrm>
        </p:grpSpPr>
        <p:sp>
          <p:nvSpPr>
            <p:cNvPr id="377" name="Shape 377">
              <a:hlinkClick r:id="rId5"/>
            </p:cNvPr>
            <p:cNvSpPr/>
            <p:nvPr/>
          </p:nvSpPr>
          <p:spPr>
            <a:xfrm>
              <a:off x="0" y="0"/>
              <a:ext cx="2596148" cy="813980"/>
            </a:xfrm>
            <a:prstGeom prst="roundRect">
              <a:avLst>
                <a:gd name="adj" fmla="val 6269"/>
              </a:avLst>
            </a:prstGeom>
            <a:gradFill flip="none" rotWithShape="1">
              <a:gsLst>
                <a:gs pos="0">
                  <a:schemeClr val="accent2"/>
                </a:gs>
                <a:gs pos="100000">
                  <a:schemeClr val="accent1"/>
                </a:gs>
              </a:gsLst>
              <a:lin ang="4259946" scaled="0"/>
            </a:gradFill>
            <a:ln w="12700" cap="flat">
              <a:noFill/>
              <a:miter lim="400000"/>
            </a:ln>
            <a:effectLst/>
          </p:spPr>
          <p:txBody>
            <a:bodyPr wrap="square" lIns="50800" tIns="50800" rIns="50800" bIns="50800" numCol="1" anchor="ctr">
              <a:noAutofit/>
            </a:bodyPr>
            <a:lstStyle/>
            <a:p>
              <a:pPr algn="ctr">
                <a:defRPr sz="3200" baseline="0">
                  <a:latin typeface="Helvetica Light"/>
                  <a:ea typeface="Helvetica Light"/>
                  <a:cs typeface="Helvetica Light"/>
                  <a:sym typeface="Helvetica Light"/>
                </a:defRPr>
              </a:pPr>
              <a:endParaRPr/>
            </a:p>
          </p:txBody>
        </p:sp>
        <p:sp>
          <p:nvSpPr>
            <p:cNvPr id="378" name="Shape 378"/>
            <p:cNvSpPr/>
            <p:nvPr/>
          </p:nvSpPr>
          <p:spPr>
            <a:xfrm>
              <a:off x="213508" y="144153"/>
              <a:ext cx="2169131" cy="5256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ctr">
                <a:defRPr sz="1800" b="1" cap="all" spc="180" baseline="0">
                  <a:solidFill>
                    <a:srgbClr val="161823"/>
                  </a:solidFill>
                </a:defRPr>
              </a:lvl1pPr>
            </a:lstStyle>
            <a:p>
              <a:r>
                <a:rPr lang="en-US" dirty="0"/>
                <a:t>about Jim lee</a:t>
              </a:r>
              <a:endParaRPr dirty="0"/>
            </a:p>
          </p:txBody>
        </p:sp>
      </p:grpSp>
      <p:pic>
        <p:nvPicPr>
          <p:cNvPr id="10" name="Picture Placeholder 9">
            <a:extLst>
              <a:ext uri="{FF2B5EF4-FFF2-40B4-BE49-F238E27FC236}">
                <a16:creationId xmlns:a16="http://schemas.microsoft.com/office/drawing/2014/main" id="{F56A560C-B35A-47C4-A68E-A91EFF6E40EE}"/>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t="24611" b="24611"/>
          <a:stretch>
            <a:fillRect/>
          </a:stretch>
        </p:blipFill>
        <p:spPr>
          <a:xfrm>
            <a:off x="9631363" y="0"/>
            <a:ext cx="2368550" cy="1463040"/>
          </a:xfrm>
        </p:spPr>
      </p:pic>
      <p:pic>
        <p:nvPicPr>
          <p:cNvPr id="8" name="Picture Placeholder 7">
            <a:extLst>
              <a:ext uri="{FF2B5EF4-FFF2-40B4-BE49-F238E27FC236}">
                <a16:creationId xmlns:a16="http://schemas.microsoft.com/office/drawing/2014/main" id="{1856D623-157D-43B2-B366-32F865C871AA}"/>
              </a:ext>
            </a:extLst>
          </p:cNvPr>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37370" r="51330"/>
          <a:stretch/>
        </p:blipFill>
        <p:spPr>
          <a:xfrm>
            <a:off x="9631363" y="1925638"/>
            <a:ext cx="2368550" cy="11790362"/>
          </a:xfrm>
        </p:spPr>
      </p:pic>
      <p:pic>
        <p:nvPicPr>
          <p:cNvPr id="20" name="Picture Placeholder 19">
            <a:extLst>
              <a:ext uri="{FF2B5EF4-FFF2-40B4-BE49-F238E27FC236}">
                <a16:creationId xmlns:a16="http://schemas.microsoft.com/office/drawing/2014/main" id="{0B49579F-DFA9-4B21-8485-B70D68C640CE}"/>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l="20678" r="20678"/>
          <a:stretch>
            <a:fillRect/>
          </a:stretch>
        </p:blipFill>
        <p:spPr>
          <a:xfrm>
            <a:off x="13282613" y="11025188"/>
            <a:ext cx="2366962" cy="2690812"/>
          </a:xfrm>
        </p:spPr>
      </p:pic>
      <p:pic>
        <p:nvPicPr>
          <p:cNvPr id="24" name="Picture Placeholder 23">
            <a:extLst>
              <a:ext uri="{FF2B5EF4-FFF2-40B4-BE49-F238E27FC236}">
                <a16:creationId xmlns:a16="http://schemas.microsoft.com/office/drawing/2014/main" id="{00DA2590-A60A-4493-BB54-5B7499A97F55}"/>
              </a:ext>
            </a:extLst>
          </p:cNvPr>
          <p:cNvPicPr>
            <a:picLocks noGrp="1" noChangeAspect="1"/>
          </p:cNvPicPr>
          <p:nvPr>
            <p:ph type="pic" sz="quarter" idx="14"/>
          </p:nvPr>
        </p:nvPicPr>
        <p:blipFill>
          <a:blip r:embed="rId9" cstate="print">
            <a:extLst>
              <a:ext uri="{28A0092B-C50C-407E-A947-70E740481C1C}">
                <a14:useLocalDpi xmlns:a14="http://schemas.microsoft.com/office/drawing/2010/main" val="0"/>
              </a:ext>
            </a:extLst>
          </a:blip>
          <a:srcRect l="24171" r="24171"/>
          <a:stretch>
            <a:fillRect/>
          </a:stretch>
        </p:blipFill>
        <p:spPr>
          <a:xfrm>
            <a:off x="16505300" y="-762"/>
            <a:ext cx="3245739" cy="3208338"/>
          </a:xfrm>
        </p:spPr>
      </p:pic>
      <p:pic>
        <p:nvPicPr>
          <p:cNvPr id="28" name="Picture Placeholder 27">
            <a:extLst>
              <a:ext uri="{FF2B5EF4-FFF2-40B4-BE49-F238E27FC236}">
                <a16:creationId xmlns:a16="http://schemas.microsoft.com/office/drawing/2014/main" id="{32B2EF92-45AE-4796-91AA-D71ED7C713B0}"/>
              </a:ext>
            </a:extLst>
          </p:cNvPr>
          <p:cNvPicPr>
            <a:picLocks noGrp="1" noChangeAspect="1"/>
          </p:cNvPicPr>
          <p:nvPr>
            <p:ph type="pic" sz="quarter" idx="15"/>
          </p:nvPr>
        </p:nvPicPr>
        <p:blipFill rotWithShape="1">
          <a:blip r:embed="rId10">
            <a:extLst>
              <a:ext uri="{28A0092B-C50C-407E-A947-70E740481C1C}">
                <a14:useLocalDpi xmlns:a14="http://schemas.microsoft.com/office/drawing/2010/main" val="0"/>
              </a:ext>
            </a:extLst>
          </a:blip>
          <a:srcRect l="14827" r="53763"/>
          <a:stretch/>
        </p:blipFill>
        <p:spPr>
          <a:xfrm>
            <a:off x="20583525" y="8277225"/>
            <a:ext cx="3245738" cy="5438775"/>
          </a:xfrm>
        </p:spPr>
      </p:pic>
      <p:pic>
        <p:nvPicPr>
          <p:cNvPr id="26" name="Picture Placeholder 25">
            <a:extLst>
              <a:ext uri="{FF2B5EF4-FFF2-40B4-BE49-F238E27FC236}">
                <a16:creationId xmlns:a16="http://schemas.microsoft.com/office/drawing/2014/main" id="{FB5A2120-551F-451A-882F-F0EC4C908C61}"/>
              </a:ext>
            </a:extLst>
          </p:cNvPr>
          <p:cNvPicPr>
            <a:picLocks noGrp="1" noChangeAspect="1"/>
          </p:cNvPicPr>
          <p:nvPr>
            <p:ph type="pic" sz="quarter" idx="16"/>
          </p:nvPr>
        </p:nvPicPr>
        <p:blipFill rotWithShape="1">
          <a:blip r:embed="rId11">
            <a:extLst>
              <a:ext uri="{28A0092B-C50C-407E-A947-70E740481C1C}">
                <a14:useLocalDpi xmlns:a14="http://schemas.microsoft.com/office/drawing/2010/main" val="0"/>
              </a:ext>
            </a:extLst>
          </a:blip>
          <a:srcRect l="43859" t="20324" r="35858" b="717"/>
          <a:stretch/>
        </p:blipFill>
        <p:spPr>
          <a:xfrm>
            <a:off x="20583524" y="0"/>
            <a:ext cx="3245739" cy="7364413"/>
          </a:xfrm>
        </p:spPr>
      </p:pic>
      <p:pic>
        <p:nvPicPr>
          <p:cNvPr id="22" name="Picture Placeholder 21">
            <a:extLst>
              <a:ext uri="{FF2B5EF4-FFF2-40B4-BE49-F238E27FC236}">
                <a16:creationId xmlns:a16="http://schemas.microsoft.com/office/drawing/2014/main" id="{AFC52023-B0E7-41C4-A719-66DCA337CFCC}"/>
              </a:ext>
            </a:extLst>
          </p:cNvPr>
          <p:cNvPicPr>
            <a:picLocks noGrp="1" noChangeAspect="1"/>
          </p:cNvPicPr>
          <p:nvPr>
            <p:ph type="pic" sz="quarter" idx="17"/>
          </p:nvPr>
        </p:nvPicPr>
        <p:blipFill rotWithShape="1">
          <a:blip r:embed="rId12">
            <a:extLst>
              <a:ext uri="{28A0092B-C50C-407E-A947-70E740481C1C}">
                <a14:useLocalDpi xmlns:a14="http://schemas.microsoft.com/office/drawing/2010/main" val="0"/>
              </a:ext>
            </a:extLst>
          </a:blip>
          <a:srcRect l="43609" t="10542" r="42539" b="372"/>
          <a:stretch/>
        </p:blipFill>
        <p:spPr>
          <a:xfrm>
            <a:off x="16505300" y="4103688"/>
            <a:ext cx="3245739" cy="9612312"/>
          </a:xfrm>
        </p:spPr>
      </p:pic>
      <p:pic>
        <p:nvPicPr>
          <p:cNvPr id="356" name="Picture Placeholder 355">
            <a:extLst>
              <a:ext uri="{FF2B5EF4-FFF2-40B4-BE49-F238E27FC236}">
                <a16:creationId xmlns:a16="http://schemas.microsoft.com/office/drawing/2014/main" id="{0A992886-B229-455B-A880-5407099CE53C}"/>
              </a:ext>
            </a:extLst>
          </p:cNvPr>
          <p:cNvPicPr>
            <a:picLocks noGrp="1" noChangeAspect="1"/>
          </p:cNvPicPr>
          <p:nvPr>
            <p:ph type="pic" sz="quarter" idx="12"/>
          </p:nvPr>
        </p:nvPicPr>
        <p:blipFill rotWithShape="1">
          <a:blip r:embed="rId13">
            <a:extLst>
              <a:ext uri="{28A0092B-C50C-407E-A947-70E740481C1C}">
                <a14:useLocalDpi xmlns:a14="http://schemas.microsoft.com/office/drawing/2010/main" val="0"/>
              </a:ext>
            </a:extLst>
          </a:blip>
          <a:srcRect l="42225" r="48163"/>
          <a:stretch/>
        </p:blipFill>
        <p:spPr>
          <a:xfrm>
            <a:off x="13281025" y="0"/>
            <a:ext cx="2368550" cy="10515600"/>
          </a:xfrm>
        </p:spPr>
      </p:pic>
      <p:pic>
        <p:nvPicPr>
          <p:cNvPr id="364" name="Picture 363">
            <a:extLst>
              <a:ext uri="{FF2B5EF4-FFF2-40B4-BE49-F238E27FC236}">
                <a16:creationId xmlns:a16="http://schemas.microsoft.com/office/drawing/2014/main" id="{952070C9-8F1C-4AFC-8D51-8748884655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7776" y="0"/>
            <a:ext cx="7620000" cy="5076825"/>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exels-photo-filtered.jpe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6" y="-25128"/>
            <a:ext cx="24420092" cy="13736302"/>
          </a:xfrm>
          <a:prstGeom prst="rect">
            <a:avLst/>
          </a:prstGeom>
          <a:solidFill>
            <a:schemeClr val="tx1"/>
          </a:solidFill>
          <a:ln w="12700">
            <a:miter lim="400000"/>
          </a:ln>
        </p:spPr>
      </p:pic>
    </p:spTree>
    <p:extLst>
      <p:ext uri="{BB962C8B-B14F-4D97-AF65-F5344CB8AC3E}">
        <p14:creationId xmlns:p14="http://schemas.microsoft.com/office/powerpoint/2010/main" val="7000656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6779" y="912570"/>
            <a:ext cx="20559739" cy="14321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pPr algn="ctr"/>
            <a:r>
              <a:rPr lang="en-US" sz="10800" dirty="0">
                <a:latin typeface="Lato Black" panose="020F0502020204030203" pitchFamily="34" charset="0"/>
                <a:ea typeface="Lato Black" panose="020F0502020204030203" pitchFamily="34" charset="0"/>
                <a:cs typeface="Lato Black" panose="020F0502020204030203" pitchFamily="34" charset="0"/>
              </a:rPr>
              <a:t>Why Heat the Ionosphere?</a:t>
            </a:r>
            <a:endParaRPr sz="10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1252652" y="4698676"/>
            <a:ext cx="7692565" cy="63812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7200" dirty="0">
                <a:latin typeface="Lato Medium" panose="020F0502020204030203" pitchFamily="34" charset="0"/>
                <a:ea typeface="Lato Medium" panose="020F0502020204030203" pitchFamily="34" charset="0"/>
                <a:cs typeface="Lato Medium" panose="020F0502020204030203" pitchFamily="34" charset="0"/>
              </a:rPr>
              <a:t>To use the sky as a “Laboratory without Walls” </a:t>
            </a:r>
            <a:r>
              <a:rPr kumimoji="0" lang="en-US" sz="7200" b="0" i="0" u="none" strike="noStrike" cap="none" spc="0" normalizeH="0" baseline="54545" dirty="0">
                <a:ln>
                  <a:noFill/>
                </a:ln>
                <a:solidFill>
                  <a:srgbClr val="FFFFFF"/>
                </a:solidFill>
                <a:effectLst/>
                <a:uFillTx/>
                <a:latin typeface="Lato Medium" panose="020F0502020204030203" pitchFamily="34" charset="0"/>
                <a:ea typeface="Lato Medium" panose="020F0502020204030203" pitchFamily="34" charset="0"/>
                <a:cs typeface="Lato Medium" panose="020F0502020204030203" pitchFamily="34" charset="0"/>
                <a:sym typeface="Open Sans"/>
              </a:rPr>
              <a:t>Watch video:</a:t>
            </a:r>
          </a:p>
          <a:p>
            <a:endParaRPr kumimoji="0" lang="en-US" sz="5400" b="0" i="0" u="none" strike="noStrike" cap="none" spc="0" normalizeH="0" baseline="54545" dirty="0">
              <a:ln>
                <a:noFill/>
              </a:ln>
              <a:solidFill>
                <a:srgbClr val="FFFFFF"/>
              </a:solidFill>
              <a:effectLst/>
              <a:uFillTx/>
              <a:latin typeface="Lato Medium" panose="020F0502020204030203" pitchFamily="34" charset="0"/>
              <a:ea typeface="Lato Medium" panose="020F0502020204030203" pitchFamily="34" charset="0"/>
              <a:cs typeface="Lato Medium" panose="020F0502020204030203" pitchFamily="34" charset="0"/>
              <a:sym typeface="Open Sans"/>
            </a:endParaRPr>
          </a:p>
          <a:p>
            <a:r>
              <a:rPr lang="en-US" sz="72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Converting the Ionosphere into a Laboratory without Walls - Active Ionospheric Research with HAARP</a:t>
            </a:r>
            <a:endParaRPr lang="en-US" sz="7200" dirty="0">
              <a:solidFill>
                <a:schemeClr val="accent4">
                  <a:lumMod val="60000"/>
                  <a:lumOff val="40000"/>
                </a:schemeClr>
              </a:solidFill>
            </a:endParaRPr>
          </a:p>
          <a:p>
            <a:endParaRPr kumimoji="0" lang="en-US" sz="5400" b="0" i="0" u="none" strike="noStrike" cap="none" spc="0" normalizeH="0" baseline="54545" dirty="0">
              <a:ln>
                <a:noFill/>
              </a:ln>
              <a:solidFill>
                <a:srgbClr val="FFFFFF"/>
              </a:solidFill>
              <a:effectLst/>
              <a:uFillTx/>
              <a:latin typeface="Lato Medium" panose="020F0502020204030203" pitchFamily="34" charset="0"/>
              <a:ea typeface="Lato Medium" panose="020F0502020204030203" pitchFamily="34" charset="0"/>
              <a:cs typeface="Lato Medium" panose="020F0502020204030203" pitchFamily="34" charset="0"/>
              <a:sym typeface="Open Sans"/>
            </a:endParaRPr>
          </a:p>
        </p:txBody>
      </p:sp>
      <p:pic>
        <p:nvPicPr>
          <p:cNvPr id="5" name="Picture 4">
            <a:hlinkClick r:id="rId4"/>
            <a:extLst>
              <a:ext uri="{FF2B5EF4-FFF2-40B4-BE49-F238E27FC236}">
                <a16:creationId xmlns:a16="http://schemas.microsoft.com/office/drawing/2014/main" id="{9A492C35-4F86-4EF9-B054-9846FF62C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8157" y="3578086"/>
            <a:ext cx="13336576" cy="7501824"/>
          </a:xfrm>
          <a:prstGeom prst="rect">
            <a:avLst/>
          </a:prstGeom>
        </p:spPr>
      </p:pic>
    </p:spTree>
    <p:extLst>
      <p:ext uri="{BB962C8B-B14F-4D97-AF65-F5344CB8AC3E}">
        <p14:creationId xmlns:p14="http://schemas.microsoft.com/office/powerpoint/2010/main" val="404408118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1916779" y="912570"/>
            <a:ext cx="20559739" cy="14321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sz="10800" dirty="0">
                <a:latin typeface="Lato Black" panose="020F0502020204030203" pitchFamily="34" charset="0"/>
                <a:ea typeface="Lato Black" panose="020F0502020204030203" pitchFamily="34" charset="0"/>
                <a:cs typeface="Lato Black" panose="020F0502020204030203" pitchFamily="34" charset="0"/>
              </a:rPr>
              <a:t>Why Heat the Ionosphere?</a:t>
            </a:r>
            <a:endParaRPr sz="10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1" name="Shape 5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2" name="TextBox 1">
            <a:extLst>
              <a:ext uri="{FF2B5EF4-FFF2-40B4-BE49-F238E27FC236}">
                <a16:creationId xmlns:a16="http://schemas.microsoft.com/office/drawing/2014/main" id="{4078E563-2917-4950-AC8A-D16D386AFF5F}"/>
              </a:ext>
            </a:extLst>
          </p:cNvPr>
          <p:cNvSpPr txBox="1"/>
          <p:nvPr/>
        </p:nvSpPr>
        <p:spPr>
          <a:xfrm>
            <a:off x="1709852" y="2852241"/>
            <a:ext cx="20964296" cy="9725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600" dirty="0">
                <a:latin typeface="Lato Medium"/>
                <a:ea typeface="Lato Medium" panose="020F0502020204030203" pitchFamily="34" charset="0"/>
                <a:cs typeface="Lato Medium" panose="020F0502020204030203" pitchFamily="34" charset="0"/>
              </a:rPr>
              <a:t>• Space Weather Control</a:t>
            </a:r>
          </a:p>
          <a:p>
            <a:r>
              <a:rPr lang="en-US" sz="6600" dirty="0">
                <a:latin typeface="Lato Medium"/>
                <a:ea typeface="Lato Medium" panose="020F0502020204030203" pitchFamily="34" charset="0"/>
                <a:cs typeface="Lato Medium" panose="020F0502020204030203" pitchFamily="34" charset="0"/>
              </a:rPr>
              <a:t>	• Terrestrial Weather Modification</a:t>
            </a:r>
          </a:p>
          <a:p>
            <a:r>
              <a:rPr lang="en-US" sz="6600" dirty="0">
                <a:latin typeface="Lato Medium"/>
                <a:ea typeface="Lato Medium" panose="020F0502020204030203" pitchFamily="34" charset="0"/>
                <a:cs typeface="Lato Medium" panose="020F0502020204030203" pitchFamily="34" charset="0"/>
              </a:rPr>
              <a:t>	• Climate Control (affect global temperature)</a:t>
            </a:r>
          </a:p>
          <a:p>
            <a:r>
              <a:rPr lang="en-US" sz="6600" dirty="0">
                <a:latin typeface="Lato Medium"/>
                <a:ea typeface="Lato Medium" panose="020F0502020204030203" pitchFamily="34" charset="0"/>
                <a:cs typeface="Lato Medium" panose="020F0502020204030203" pitchFamily="34" charset="0"/>
              </a:rPr>
              <a:t>	• Space Warfare (Anti-Satellite and ICBMs)</a:t>
            </a:r>
          </a:p>
          <a:p>
            <a:r>
              <a:rPr lang="en-US" sz="6600" dirty="0">
                <a:latin typeface="Lato Medium"/>
                <a:ea typeface="Lato Medium" panose="020F0502020204030203" pitchFamily="34" charset="0"/>
                <a:cs typeface="Lato Medium" panose="020F0502020204030203" pitchFamily="34" charset="0"/>
              </a:rPr>
              <a:t>• Radiation Belt Remediation &amp; Artificial Aurora</a:t>
            </a:r>
          </a:p>
          <a:p>
            <a:r>
              <a:rPr lang="en-US" sz="6600" dirty="0">
                <a:latin typeface="Lato Medium"/>
                <a:ea typeface="Lato Medium" panose="020F0502020204030203" pitchFamily="34" charset="0"/>
                <a:cs typeface="Lato Medium" panose="020F0502020204030203" pitchFamily="34" charset="0"/>
              </a:rPr>
              <a:t>• Create Extremely &amp; Ultra Low Frequency (ELF and ULF) Waves</a:t>
            </a:r>
          </a:p>
          <a:p>
            <a:r>
              <a:rPr lang="en-US" sz="6600" dirty="0">
                <a:latin typeface="Lato Medium"/>
                <a:ea typeface="Lato Medium" panose="020F0502020204030203" pitchFamily="34" charset="0"/>
                <a:cs typeface="Lato Medium" panose="020F0502020204030203" pitchFamily="34" charset="0"/>
              </a:rPr>
              <a:t>	• Signal the Apocalypse: Talking to Submarines</a:t>
            </a:r>
          </a:p>
          <a:p>
            <a:r>
              <a:rPr lang="en-US" sz="6600" dirty="0">
                <a:latin typeface="Lato Medium"/>
                <a:ea typeface="Lato Medium" panose="020F0502020204030203" pitchFamily="34" charset="0"/>
                <a:cs typeface="Lato Medium" panose="020F0502020204030203" pitchFamily="34" charset="0"/>
              </a:rPr>
              <a:t>	• Artificial Gravity Waves &amp; Travelling Ionospheric Disturbances</a:t>
            </a:r>
          </a:p>
          <a:p>
            <a:r>
              <a:rPr lang="en-US" sz="6600" dirty="0">
                <a:latin typeface="Lato Medium"/>
                <a:ea typeface="Lato Medium" panose="020F0502020204030203" pitchFamily="34" charset="0"/>
                <a:cs typeface="Lato Medium" panose="020F0502020204030203" pitchFamily="34" charset="0"/>
              </a:rPr>
              <a:t>	• Mind Control (EMF Health Effects)</a:t>
            </a:r>
          </a:p>
          <a:p>
            <a:r>
              <a:rPr lang="en-US" sz="6600" dirty="0">
                <a:latin typeface="Lato Medium"/>
                <a:ea typeface="Lato Medium" panose="020F0502020204030203" pitchFamily="34" charset="0"/>
                <a:cs typeface="Lato Medium" panose="020F0502020204030203" pitchFamily="34" charset="0"/>
              </a:rPr>
              <a:t>• Create Artificial Ionospheric Mirrors (reflect radio signals)</a:t>
            </a:r>
          </a:p>
          <a:p>
            <a:r>
              <a:rPr lang="en-US" sz="6600" dirty="0">
                <a:latin typeface="Lato Medium"/>
                <a:ea typeface="Lato Medium" panose="020F0502020204030203" pitchFamily="34" charset="0"/>
                <a:cs typeface="Lato Medium" panose="020F0502020204030203" pitchFamily="34" charset="0"/>
              </a:rPr>
              <a:t>	• Laser Developed Atmospheric Lens</a:t>
            </a:r>
          </a:p>
          <a:p>
            <a:r>
              <a:rPr lang="en-US" sz="6600" dirty="0">
                <a:latin typeface="Lato Medium"/>
                <a:ea typeface="Lato Medium" panose="020F0502020204030203" pitchFamily="34" charset="0"/>
                <a:cs typeface="Lato Medium" panose="020F0502020204030203" pitchFamily="34" charset="0"/>
              </a:rPr>
              <a:t>• Probe Underground Structures</a:t>
            </a:r>
          </a:p>
          <a:p>
            <a:r>
              <a:rPr lang="en-US" sz="6600" dirty="0">
                <a:latin typeface="Lato Medium"/>
                <a:ea typeface="Lato Medium" panose="020F0502020204030203" pitchFamily="34" charset="0"/>
                <a:cs typeface="Lato Medium" panose="020F0502020204030203" pitchFamily="34" charset="0"/>
              </a:rPr>
              <a:t>• Create Artificial Earthquakes?</a:t>
            </a:r>
          </a:p>
          <a:p>
            <a:endParaRPr kumimoji="0" lang="en-US" sz="7200" b="0" i="0" u="none" strike="noStrike" cap="none" spc="0" normalizeH="0" baseline="54545" dirty="0">
              <a:ln>
                <a:noFill/>
              </a:ln>
              <a:solidFill>
                <a:srgbClr val="FFFFFF"/>
              </a:solidFill>
              <a:effectLst/>
              <a:uFillTx/>
              <a:latin typeface="Lato Medium" panose="020F0502020204030203" pitchFamily="34" charset="0"/>
              <a:ea typeface="Lato Medium" panose="020F0502020204030203" pitchFamily="34" charset="0"/>
              <a:cs typeface="Lato Medium" panose="020F0502020204030203" pitchFamily="34" charset="0"/>
              <a:sym typeface="Open Sans"/>
            </a:endParaRPr>
          </a:p>
        </p:txBody>
      </p:sp>
    </p:spTree>
    <p:extLst>
      <p:ext uri="{BB962C8B-B14F-4D97-AF65-F5344CB8AC3E}">
        <p14:creationId xmlns:p14="http://schemas.microsoft.com/office/powerpoint/2010/main" val="22961664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nvSpPr>
        <p:spPr>
          <a:xfrm>
            <a:off x="2119057" y="949595"/>
            <a:ext cx="18416843" cy="170303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13000" baseline="0">
                <a:solidFill>
                  <a:srgbClr val="F0F0F0"/>
                </a:solidFill>
                <a:latin typeface="+mn-lt"/>
                <a:ea typeface="+mn-ea"/>
                <a:cs typeface="+mn-cs"/>
                <a:sym typeface="Open Sans Light"/>
              </a:defRPr>
            </a:lvl1pPr>
          </a:lstStyle>
          <a:p>
            <a:r>
              <a:rPr lang="en-US" dirty="0">
                <a:latin typeface="Lato Black" panose="020F0502020204030203" pitchFamily="34" charset="0"/>
                <a:ea typeface="Lato Black" panose="020F0502020204030203" pitchFamily="34" charset="0"/>
                <a:cs typeface="Lato Black" panose="020F0502020204030203" pitchFamily="34" charset="0"/>
              </a:rPr>
              <a:t>Space Weather Control</a:t>
            </a:r>
          </a:p>
        </p:txBody>
      </p:sp>
      <p:sp>
        <p:nvSpPr>
          <p:cNvPr id="54" name="Shape 54"/>
          <p:cNvSpPr/>
          <p:nvPr/>
        </p:nvSpPr>
        <p:spPr>
          <a:xfrm>
            <a:off x="2119057" y="4220620"/>
            <a:ext cx="11635043" cy="602827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lstStyle/>
          <a:p>
            <a:r>
              <a:rPr lang="en-US" sz="8000" dirty="0"/>
              <a:t>DEFINITION: Scientific experiments to control conditions in the region of space close to the earth, especially the presence of electromagnetic radiation and charged particles emitted by the sun, that can affect human activity and technology</a:t>
            </a:r>
            <a:endParaRPr sz="7200" dirty="0"/>
          </a:p>
        </p:txBody>
      </p:sp>
      <p:sp>
        <p:nvSpPr>
          <p:cNvPr id="55" name="Shape 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56" name="Shape 56"/>
          <p:cNvSpPr/>
          <p:nvPr/>
        </p:nvSpPr>
        <p:spPr>
          <a:xfrm>
            <a:off x="14771782" y="2642324"/>
            <a:ext cx="7267362" cy="7267363"/>
          </a:xfrm>
          <a:prstGeom prst="ellipse">
            <a:avLst/>
          </a:prstGeom>
          <a:solidFill>
            <a:schemeClr val="accent2">
              <a:alpha val="14000"/>
            </a:schemeClr>
          </a:soli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sp>
        <p:nvSpPr>
          <p:cNvPr id="57" name="Shape 57"/>
          <p:cNvSpPr/>
          <p:nvPr/>
        </p:nvSpPr>
        <p:spPr>
          <a:xfrm>
            <a:off x="15448084" y="3318628"/>
            <a:ext cx="5914757" cy="5914756"/>
          </a:xfrm>
          <a:prstGeom prst="ellipse">
            <a:avLst/>
          </a:prstGeom>
          <a:solidFill>
            <a:schemeClr val="accent2">
              <a:alpha val="14000"/>
            </a:schemeClr>
          </a:soli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sp>
        <p:nvSpPr>
          <p:cNvPr id="58" name="Shape 58"/>
          <p:cNvSpPr/>
          <p:nvPr/>
        </p:nvSpPr>
        <p:spPr>
          <a:xfrm>
            <a:off x="16129502" y="4000045"/>
            <a:ext cx="4551920" cy="4551921"/>
          </a:xfrm>
          <a:prstGeom prst="ellipse">
            <a:avLst/>
          </a:prstGeom>
          <a:solidFill>
            <a:schemeClr val="accent2">
              <a:alpha val="28000"/>
            </a:schemeClr>
          </a:soli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sp>
        <p:nvSpPr>
          <p:cNvPr id="59" name="Shape 59"/>
          <p:cNvSpPr/>
          <p:nvPr/>
        </p:nvSpPr>
        <p:spPr>
          <a:xfrm>
            <a:off x="16800766" y="4671310"/>
            <a:ext cx="3209392" cy="3209391"/>
          </a:xfrm>
          <a:prstGeom prst="ellipse">
            <a:avLst/>
          </a:prstGeom>
          <a:solidFill>
            <a:schemeClr val="accent2"/>
          </a:solidFill>
          <a:ln w="12700">
            <a:miter lim="400000"/>
          </a:ln>
        </p:spPr>
        <p:txBody>
          <a:bodyPr lIns="50800" tIns="50800" rIns="50800" bIns="50800" anchor="ctr"/>
          <a:lstStyle/>
          <a:p>
            <a:pPr algn="ctr">
              <a:defRPr sz="3200" baseline="0">
                <a:latin typeface="Helvetica Light"/>
                <a:ea typeface="Helvetica Light"/>
                <a:cs typeface="Helvetica Light"/>
                <a:sym typeface="Helvetica Light"/>
              </a:defRPr>
            </a:pPr>
            <a:endParaRPr/>
          </a:p>
        </p:txBody>
      </p:sp>
      <p:pic>
        <p:nvPicPr>
          <p:cNvPr id="3" name="Picture 2">
            <a:extLst>
              <a:ext uri="{FF2B5EF4-FFF2-40B4-BE49-F238E27FC236}">
                <a16:creationId xmlns:a16="http://schemas.microsoft.com/office/drawing/2014/main" id="{D81EB44D-C7F6-472E-8ECB-EBA421762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6262" y="5061956"/>
            <a:ext cx="2438400" cy="2438400"/>
          </a:xfrm>
          <a:prstGeom prst="rect">
            <a:avLst/>
          </a:prstGeom>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Custom 3">
      <a:dk1>
        <a:srgbClr val="FFFFFF"/>
      </a:dk1>
      <a:lt1>
        <a:srgbClr val="151723"/>
      </a:lt1>
      <a:dk2>
        <a:srgbClr val="0D0E19"/>
      </a:dk2>
      <a:lt2>
        <a:srgbClr val="44475B"/>
      </a:lt2>
      <a:accent1>
        <a:srgbClr val="15D2FD"/>
      </a:accent1>
      <a:accent2>
        <a:srgbClr val="1A63EF"/>
      </a:accent2>
      <a:accent3>
        <a:srgbClr val="15D2FD"/>
      </a:accent3>
      <a:accent4>
        <a:srgbClr val="1A63EF"/>
      </a:accent4>
      <a:accent5>
        <a:srgbClr val="15D2FD"/>
      </a:accent5>
      <a:accent6>
        <a:srgbClr val="1A63EF"/>
      </a:accent6>
      <a:hlink>
        <a:srgbClr val="75A1F5"/>
      </a:hlink>
      <a:folHlink>
        <a:srgbClr val="0D0E19"/>
      </a:folHlink>
    </a:clrScheme>
    <a:fontScheme name="Lato">
      <a:majorFont>
        <a:latin typeface="Lato Heavy"/>
        <a:ea typeface="Open Sans"/>
        <a:cs typeface="Open Sans"/>
      </a:majorFont>
      <a:minorFont>
        <a:latin typeface="Lato Medium"/>
        <a:ea typeface="Open Sans Light"/>
        <a:cs typeface="Open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 Sans"/>
        <a:ea typeface="Open Sans"/>
        <a:cs typeface="Open Sans"/>
      </a:majorFont>
      <a:minorFont>
        <a:latin typeface="Open Sans Light"/>
        <a:ea typeface="Open Sans Light"/>
        <a:cs typeface="Open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200" b="0" i="0" u="none" strike="noStrike" cap="none" spc="0" normalizeH="0" baseline="54545">
            <a:ln>
              <a:noFill/>
            </a:ln>
            <a:solidFill>
              <a:srgbClr val="FFFFFF"/>
            </a:solidFill>
            <a:effectLst/>
            <a:uFillTx/>
            <a:latin typeface="+mj-lt"/>
            <a:ea typeface="+mj-ea"/>
            <a:cs typeface="+mj-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2452</TotalTime>
  <Words>5988</Words>
  <Application>Microsoft Office PowerPoint</Application>
  <PresentationFormat>Custom</PresentationFormat>
  <Paragraphs>840</Paragraphs>
  <Slides>57</Slides>
  <Notes>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Calibri</vt:lpstr>
      <vt:lpstr>Helvetica Light</vt:lpstr>
      <vt:lpstr>Helvetica Neue</vt:lpstr>
      <vt:lpstr>Lato Black</vt:lpstr>
      <vt:lpstr>Lato Heavy</vt:lpstr>
      <vt:lpstr>Lato Medium</vt:lpstr>
      <vt:lpstr>Open Sans</vt:lpstr>
      <vt:lpstr>Open Sans Light</vt:lpstr>
      <vt:lpstr>Open Sans Semibold</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Lee</dc:creator>
  <cp:lastModifiedBy>Jim Lee</cp:lastModifiedBy>
  <cp:revision>151</cp:revision>
  <dcterms:modified xsi:type="dcterms:W3CDTF">2018-11-15T18:33:14Z</dcterms:modified>
</cp:coreProperties>
</file>